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7" r:id="rId2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844DD6-F3F2-4D8B-BB0F-087F50D9B760}" type="datetimeFigureOut">
              <a:rPr lang="cs-CZ" smtClean="0"/>
              <a:t>17.06.2024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DD7997-75BF-4428-B688-5157F6F240F8}" type="slidenum">
              <a:rPr lang="cs-CZ" smtClean="0"/>
              <a:t>‹#›</a:t>
            </a:fld>
            <a:endParaRPr lang="cs-CZ"/>
          </a:p>
        </p:txBody>
      </p:sp>
    </p:spTree>
    <p:extLst>
      <p:ext uri="{BB962C8B-B14F-4D97-AF65-F5344CB8AC3E}">
        <p14:creationId xmlns:p14="http://schemas.microsoft.com/office/powerpoint/2010/main" val="417980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DDD7997-75BF-4428-B688-5157F6F240F8}" type="slidenum">
              <a:rPr lang="cs-CZ" smtClean="0"/>
              <a:t>16</a:t>
            </a:fld>
            <a:endParaRPr lang="cs-CZ"/>
          </a:p>
        </p:txBody>
      </p:sp>
    </p:spTree>
    <p:extLst>
      <p:ext uri="{BB962C8B-B14F-4D97-AF65-F5344CB8AC3E}">
        <p14:creationId xmlns:p14="http://schemas.microsoft.com/office/powerpoint/2010/main" val="80188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A0F5AD7C-F181-4A27-958D-795846EF935E}" type="datetime1">
              <a:rPr lang="en-US" smtClean="0"/>
              <a:t>6/17/2024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091824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D7F0BF61-250C-491F-BB3A-321FE28D4A96}" type="datetime1">
              <a:rPr lang="en-US" smtClean="0"/>
              <a:t>6/17/2024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546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9157ACDE-9C10-4847-B1A0-5D19EEC79E21}" type="datetime1">
              <a:rPr lang="en-US" smtClean="0"/>
              <a:t>6/17/2024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3147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3D6E05DF-2425-4A04-9E46-A5DC3B96B295}" type="datetime1">
              <a:rPr lang="en-US" smtClean="0"/>
              <a:t>6/17/2024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7824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AD453C0C-5785-4B16-A54F-2FC98F3F25F7}" type="datetime1">
              <a:rPr lang="en-US" smtClean="0"/>
              <a:t>6/17/2024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6707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1A2E6DC8-8EB5-4F09-B3AA-396A10145A87}" type="datetime1">
              <a:rPr lang="en-US" smtClean="0"/>
              <a:t>6/17/2024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965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4A3FC48B-AD85-44BD-A696-F6044025F381}" type="datetime1">
              <a:rPr lang="en-US" smtClean="0"/>
              <a:t>6/17/2024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1549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D7F18DA9-B169-42F1-9681-6AC91036037E}" type="datetime1">
              <a:rPr lang="en-US" smtClean="0"/>
              <a:t>6/17/2024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2599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6F7EF644-A1FE-4DD7-9BEF-27ED923692D0}" type="datetime1">
              <a:rPr lang="en-US" smtClean="0"/>
              <a:t>6/17/2024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28536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93AEC619-BC0D-4351-8CF5-A74C1AD40CE9}" type="datetime1">
              <a:rPr lang="en-US" smtClean="0"/>
              <a:t>6/17/2024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04487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360181-2852-4B24-B94D-94221C1FA1D2}" type="datetime1">
              <a:rPr lang="en-US" smtClean="0"/>
              <a:t>6/17/2024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78002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3599F7E9-F4A3-43FC-A041-97D52130B265}" type="datetime1">
              <a:rPr lang="en-US" smtClean="0"/>
              <a:t>6/17/2024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4144978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33" r:id="rId6"/>
    <p:sldLayoutId id="2147483829" r:id="rId7"/>
    <p:sldLayoutId id="2147483830" r:id="rId8"/>
    <p:sldLayoutId id="2147483831" r:id="rId9"/>
    <p:sldLayoutId id="2147483832" r:id="rId10"/>
    <p:sldLayoutId id="2147483834" r:id="rId11"/>
  </p:sldLayoutIdLst>
  <p:hf sldNum="0" hdr="0" ftr="0" dt="0"/>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hyperlink" Target="https://gis.humpo.cz/portal/home/" TargetMode="External"/><Relationship Id="rId3" Type="http://schemas.openxmlformats.org/officeDocument/2006/relationships/hyperlink" Target="https://vlada.gov.cz/cz/ppov/zmocnenec-vlady-pro-lidska-prava/zmocnenecnenkyne-vlady-pro-lidska-prava-15656/" TargetMode="External"/><Relationship Id="rId7" Type="http://schemas.openxmlformats.org/officeDocument/2006/relationships/hyperlink" Target="https://www.integracnicentra.cz/liberecky-kraj/#aktuality" TargetMode="External"/><Relationship Id="rId12" Type="http://schemas.openxmlformats.org/officeDocument/2006/relationships/image" Target="../media/image21.jpg"/><Relationship Id="rId2" Type="http://schemas.openxmlformats.org/officeDocument/2006/relationships/hyperlink" Target="https://www.mvcr.cz/clanek/sluzby-pro-verejnost-informace-pro-cizince-informace-pro-cizince.aspx" TargetMode="External"/><Relationship Id="rId1" Type="http://schemas.openxmlformats.org/officeDocument/2006/relationships/slideLayout" Target="../slideLayouts/slideLayout2.xml"/><Relationship Id="rId6" Type="http://schemas.openxmlformats.org/officeDocument/2006/relationships/hyperlink" Target="https://frs.gov.cz/docasna-ochrana/#3" TargetMode="External"/><Relationship Id="rId11" Type="http://schemas.openxmlformats.org/officeDocument/2006/relationships/image" Target="../media/image20.jpeg"/><Relationship Id="rId5" Type="http://schemas.openxmlformats.org/officeDocument/2006/relationships/hyperlink" Target="https://www.nasiukrajinci.cz/cs" TargetMode="External"/><Relationship Id="rId10" Type="http://schemas.openxmlformats.org/officeDocument/2006/relationships/hyperlink" Target="https://kancelar-hejtmana.kraj-lbc.cz/page17/kontakty" TargetMode="External"/><Relationship Id="rId4" Type="http://schemas.openxmlformats.org/officeDocument/2006/relationships/hyperlink" Target="https://www.mpsv.cz/pomoc-ukrajine" TargetMode="External"/><Relationship Id="rId9" Type="http://schemas.openxmlformats.org/officeDocument/2006/relationships/hyperlink" Target="https://odbor-socialni.kraj-lbc.cz/page11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eur-lex.europa.eu/legal-content/CS/TXT/?uri=celex:32001L0055"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104" name="Rectangle 109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FA5F34-161A-A9B0-F770-55A876B34C0E}"/>
              </a:ext>
            </a:extLst>
          </p:cNvPr>
          <p:cNvSpPr>
            <a:spLocks noGrp="1"/>
          </p:cNvSpPr>
          <p:nvPr>
            <p:ph type="ctrTitle"/>
          </p:nvPr>
        </p:nvSpPr>
        <p:spPr>
          <a:xfrm>
            <a:off x="882151" y="1143293"/>
            <a:ext cx="5971585" cy="4152122"/>
          </a:xfrm>
        </p:spPr>
        <p:txBody>
          <a:bodyPr vert="horz" lIns="91440" tIns="45720" rIns="91440" bIns="45720" rtlCol="0" anchor="t">
            <a:noAutofit/>
          </a:bodyPr>
          <a:lstStyle/>
          <a:p>
            <a:r>
              <a:rPr lang="en-US" sz="4000" b="1" i="0" kern="1200" spc="100" baseline="0">
                <a:solidFill>
                  <a:schemeClr val="tx1">
                    <a:lumMod val="85000"/>
                    <a:lumOff val="15000"/>
                  </a:schemeClr>
                </a:solidFill>
                <a:latin typeface="+mj-lt"/>
                <a:ea typeface="+mj-ea"/>
                <a:cs typeface="+mj-cs"/>
              </a:rPr>
              <a:t>PRIORITY </a:t>
            </a:r>
            <a:br>
              <a:rPr lang="cs-CZ" sz="4000" b="1" i="0" kern="1200" spc="100" baseline="0">
                <a:solidFill>
                  <a:schemeClr val="tx1">
                    <a:lumMod val="85000"/>
                    <a:lumOff val="15000"/>
                  </a:schemeClr>
                </a:solidFill>
                <a:latin typeface="+mj-lt"/>
                <a:ea typeface="+mj-ea"/>
                <a:cs typeface="+mj-cs"/>
              </a:rPr>
            </a:br>
            <a:r>
              <a:rPr lang="en-US" sz="4000" b="1" i="0" kern="1200" spc="100" baseline="0">
                <a:solidFill>
                  <a:schemeClr val="tx1">
                    <a:lumMod val="85000"/>
                    <a:lumOff val="15000"/>
                  </a:schemeClr>
                </a:solidFill>
                <a:latin typeface="+mj-lt"/>
                <a:ea typeface="+mj-ea"/>
                <a:cs typeface="+mj-cs"/>
              </a:rPr>
              <a:t>ADAPTACE A INTEGRACE DRŽITELŮ DOČASNÉ OCHRANY 2024+</a:t>
            </a:r>
            <a:endParaRPr lang="en-US" sz="4000" b="1" i="0" kern="1200" spc="100" baseline="0" dirty="0">
              <a:solidFill>
                <a:schemeClr val="tx1">
                  <a:lumMod val="85000"/>
                  <a:lumOff val="15000"/>
                </a:schemeClr>
              </a:solidFill>
              <a:latin typeface="+mj-lt"/>
              <a:ea typeface="+mj-ea"/>
              <a:cs typeface="+mj-cs"/>
            </a:endParaRPr>
          </a:p>
        </p:txBody>
      </p:sp>
      <p:cxnSp>
        <p:nvCxnSpPr>
          <p:cNvPr id="1105" name="Straight Connector 1092">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odnadpis 2">
            <a:extLst>
              <a:ext uri="{FF2B5EF4-FFF2-40B4-BE49-F238E27FC236}">
                <a16:creationId xmlns:a16="http://schemas.microsoft.com/office/drawing/2014/main" id="{AD35714D-A8BB-4063-296B-1C260A910F80}"/>
              </a:ext>
            </a:extLst>
          </p:cNvPr>
          <p:cNvSpPr>
            <a:spLocks noGrp="1"/>
          </p:cNvSpPr>
          <p:nvPr>
            <p:ph type="subTitle" idx="1"/>
          </p:nvPr>
        </p:nvSpPr>
        <p:spPr>
          <a:xfrm>
            <a:off x="758951" y="4609321"/>
            <a:ext cx="5621800" cy="1632859"/>
          </a:xfrm>
        </p:spPr>
        <p:txBody>
          <a:bodyPr vert="horz" lIns="91440" tIns="45720" rIns="91440" bIns="45720" rtlCol="0">
            <a:normAutofit fontScale="92500" lnSpcReduction="10000"/>
          </a:bodyPr>
          <a:lstStyle/>
          <a:p>
            <a:pPr marL="182880">
              <a:lnSpc>
                <a:spcPct val="110000"/>
              </a:lnSpc>
            </a:pPr>
            <a:endParaRPr lang="en-US" dirty="0"/>
          </a:p>
          <a:p>
            <a:pPr marL="182880">
              <a:lnSpc>
                <a:spcPct val="110000"/>
              </a:lnSpc>
            </a:pPr>
            <a:r>
              <a:rPr lang="en-US" dirty="0"/>
              <a:t>Mgr. Aleš Lebeda, DBA</a:t>
            </a:r>
          </a:p>
          <a:p>
            <a:pPr marL="182880">
              <a:lnSpc>
                <a:spcPct val="110000"/>
              </a:lnSpc>
            </a:pPr>
            <a:r>
              <a:rPr lang="cs-CZ"/>
              <a:t>k</a:t>
            </a:r>
            <a:r>
              <a:rPr lang="en-US"/>
              <a:t>rajský koordinátor pro adaptaci a integraci </a:t>
            </a:r>
            <a:endParaRPr lang="en-US" dirty="0"/>
          </a:p>
          <a:p>
            <a:pPr marL="182880">
              <a:lnSpc>
                <a:spcPct val="110000"/>
              </a:lnSpc>
            </a:pPr>
            <a:r>
              <a:rPr lang="en-US"/>
              <a:t>držitelů dočasné ochrany</a:t>
            </a:r>
            <a:r>
              <a:rPr lang="cs-CZ"/>
              <a:t> </a:t>
            </a:r>
            <a:endParaRPr lang="en-US" dirty="0"/>
          </a:p>
        </p:txBody>
      </p:sp>
      <p:pic>
        <p:nvPicPr>
          <p:cNvPr id="1036" name="Picture 12" descr="Wounded at Cassino by Peter McIntyre | NZHistory, New Zealand history online">
            <a:extLst>
              <a:ext uri="{FF2B5EF4-FFF2-40B4-BE49-F238E27FC236}">
                <a16:creationId xmlns:a16="http://schemas.microsoft.com/office/drawing/2014/main" id="{B2BCE296-1AB2-6085-C07E-A148BDA395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80" r="25494" b="-2"/>
          <a:stretch/>
        </p:blipFill>
        <p:spPr bwMode="auto">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noFill/>
          <a:extLst>
            <a:ext uri="{909E8E84-426E-40DD-AFC4-6F175D3DCCD1}">
              <a14:hiddenFill xmlns:a14="http://schemas.microsoft.com/office/drawing/2010/main">
                <a:solidFill>
                  <a:srgbClr val="FFFFFF"/>
                </a:solidFill>
              </a14:hiddenFill>
            </a:ext>
          </a:extLst>
        </p:spPr>
      </p:pic>
      <p:sp>
        <p:nvSpPr>
          <p:cNvPr id="110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8" name="Obrázek 7" descr="Obsah obrázku text, Písmo, Grafika, logo&#10;&#10;Popis byl vytvořen automaticky">
            <a:extLst>
              <a:ext uri="{FF2B5EF4-FFF2-40B4-BE49-F238E27FC236}">
                <a16:creationId xmlns:a16="http://schemas.microsoft.com/office/drawing/2014/main" id="{93253FA9-F378-8ACE-56AE-22CB610E1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58" y="4314399"/>
            <a:ext cx="1502954" cy="589843"/>
          </a:xfrm>
          <a:prstGeom prst="rect">
            <a:avLst/>
          </a:prstGeom>
        </p:spPr>
      </p:pic>
    </p:spTree>
    <p:extLst>
      <p:ext uri="{BB962C8B-B14F-4D97-AF65-F5344CB8AC3E}">
        <p14:creationId xmlns:p14="http://schemas.microsoft.com/office/powerpoint/2010/main" val="410485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036EC-B50B-1FFD-8068-E97E930C1B36}"/>
              </a:ext>
            </a:extLst>
          </p:cNvPr>
          <p:cNvSpPr>
            <a:spLocks noGrp="1"/>
          </p:cNvSpPr>
          <p:nvPr>
            <p:ph type="title"/>
          </p:nvPr>
        </p:nvSpPr>
        <p:spPr>
          <a:xfrm>
            <a:off x="763051" y="1415416"/>
            <a:ext cx="10666949" cy="4957952"/>
          </a:xfrm>
        </p:spPr>
        <p:txBody>
          <a:bodyPr>
            <a:noAutofit/>
          </a:bodyPr>
          <a:lstStyle/>
          <a:p>
            <a:r>
              <a:rPr lang="cs-CZ" sz="20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Držitelům DO je zajištěna taková forma sociální ochrany, která jim umožní vést důstojný život v bezpečném prostředí a garantuje uspokojení základních životních potřeb, při současné podpoře vlastní aktivity držitelů DO. Přístup do systému dávkové podpory a sociálních služeb odpovídá principům sociální spravedlnosti.</a:t>
            </a:r>
            <a:br>
              <a:rPr lang="cs-CZ" sz="20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000" i="1" dirty="0">
                <a:effectLst/>
                <a:latin typeface="Calibri" panose="020F0502020204030204" pitchFamily="34" charset="0"/>
                <a:ea typeface="Calibri" panose="020F0502020204030204" pitchFamily="34" charset="0"/>
                <a:cs typeface="Times New Roman" panose="02020603050405020304" pitchFamily="18" charset="0"/>
              </a:rPr>
            </a:br>
            <a:r>
              <a:rPr lang="cs-CZ" sz="2000" i="1"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a:effectLst/>
                <a:latin typeface="Calibri" panose="020F0502020204030204" pitchFamily="34" charset="0"/>
                <a:ea typeface="Calibri" panose="020F0502020204030204" pitchFamily="34" charset="0"/>
                <a:cs typeface="Times New Roman" panose="02020603050405020304" pitchFamily="18" charset="0"/>
              </a:rPr>
              <a:t>V rámci sociální ochrany je </a:t>
            </a:r>
            <a:r>
              <a:rPr lang="cs-CZ" sz="2000" b="1" dirty="0">
                <a:effectLst/>
                <a:latin typeface="Calibri" panose="020F0502020204030204" pitchFamily="34" charset="0"/>
                <a:ea typeface="Calibri" panose="020F0502020204030204" pitchFamily="34" charset="0"/>
                <a:cs typeface="Times New Roman" panose="02020603050405020304" pitchFamily="18" charset="0"/>
              </a:rPr>
              <a:t>nezbytné zajistit v první řadě podporu zranitelných a ohrožených skupin migrantů</a:t>
            </a:r>
            <a:r>
              <a:rPr lang="cs-CZ" sz="2000" dirty="0">
                <a:effectLst/>
                <a:latin typeface="Calibri" panose="020F0502020204030204" pitchFamily="34" charset="0"/>
                <a:ea typeface="Calibri" panose="020F0502020204030204" pitchFamily="34" charset="0"/>
                <a:cs typeface="Times New Roman" panose="02020603050405020304" pitchFamily="18" charset="0"/>
              </a:rPr>
              <a:t>. Jejich situaci je třeba monitorovat a průběžně působit formou osvěty vůči těmto skupinám obyvatel o dosažitelnosti a nabídce sociálních služeb a sociální práce. </a:t>
            </a:r>
            <a:r>
              <a:rPr lang="cs-CZ" sz="2000" b="1" dirty="0">
                <a:effectLst/>
                <a:latin typeface="Calibri" panose="020F0502020204030204" pitchFamily="34" charset="0"/>
                <a:ea typeface="Calibri" panose="020F0502020204030204" pitchFamily="34" charset="0"/>
                <a:cs typeface="Times New Roman" panose="02020603050405020304" pitchFamily="18" charset="0"/>
              </a:rPr>
              <a:t>Sociální práci je třeba posílit zejména v oblastech s vyšší koncentrací migrantů, a to včetně preventivních sociálních služeb</a:t>
            </a:r>
            <a:r>
              <a:rPr lang="cs-CZ" sz="2000" dirty="0">
                <a:effectLst/>
                <a:latin typeface="Calibri" panose="020F0502020204030204" pitchFamily="34" charset="0"/>
                <a:ea typeface="Calibri" panose="020F0502020204030204" pitchFamily="34" charset="0"/>
                <a:cs typeface="Times New Roman" panose="02020603050405020304" pitchFamily="18" charset="0"/>
              </a:rPr>
              <a:t>. Cílenou podporu je třeba věnovat dětem a mladistvým, včetně nezletilých bez doprovodu zákonného zástupce. </a:t>
            </a:r>
            <a:r>
              <a:rPr lang="cs-CZ" sz="2000" b="1" dirty="0">
                <a:effectLst/>
                <a:latin typeface="Calibri" panose="020F0502020204030204" pitchFamily="34" charset="0"/>
                <a:ea typeface="Calibri" panose="020F0502020204030204" pitchFamily="34" charset="0"/>
                <a:cs typeface="Times New Roman" panose="02020603050405020304" pitchFamily="18" charset="0"/>
              </a:rPr>
              <a:t>V rámci ochrany dětí je nutné usilovat o identifikaci a zajištění ochrany dětí jako prevence obchodu s dětmi a jejich zneužívání.</a:t>
            </a:r>
            <a:r>
              <a:rPr lang="cs-CZ" sz="2000" dirty="0">
                <a:effectLst/>
                <a:latin typeface="Calibri" panose="020F0502020204030204" pitchFamily="34" charset="0"/>
                <a:ea typeface="Calibri" panose="020F0502020204030204" pitchFamily="34" charset="0"/>
                <a:cs typeface="Times New Roman" panose="02020603050405020304" pitchFamily="18" charset="0"/>
              </a:rPr>
              <a:t> Pro zpřístupnění služeb je potřeba zvyšovat povědomí cílové skupiny o podpůrných službách. </a:t>
            </a:r>
            <a:r>
              <a:rPr lang="cs-CZ" sz="2000" b="1" dirty="0">
                <a:effectLst/>
                <a:latin typeface="Calibri" panose="020F0502020204030204" pitchFamily="34" charset="0"/>
                <a:ea typeface="Calibri" panose="020F0502020204030204" pitchFamily="34" charset="0"/>
                <a:cs typeface="Times New Roman" panose="02020603050405020304" pitchFamily="18" charset="0"/>
              </a:rPr>
              <a:t>Zranitelné skupiny dle vymezení Lex Ukrajina V</a:t>
            </a:r>
            <a:r>
              <a:rPr lang="cs-CZ" sz="2000" dirty="0">
                <a:effectLst/>
                <a:latin typeface="Calibri" panose="020F0502020204030204" pitchFamily="34" charset="0"/>
                <a:ea typeface="Calibri" panose="020F0502020204030204" pitchFamily="34" charset="0"/>
                <a:cs typeface="Times New Roman" panose="02020603050405020304" pitchFamily="18" charset="0"/>
              </a:rPr>
              <a:t>. Mezi ohrožené lze zahrnout všechny osoby, které jsou jakýmkoliv způsobem (zdravotně, psychicky, sociálně) znevýhodněny v přístupu k zaměstnání, samostatnému bydlení, službám, apod. Bude se jednat zejména o osoby na hraně zranitelnosti.</a:t>
            </a:r>
            <a:br>
              <a:rPr lang="cs-CZ" sz="2000" dirty="0">
                <a:effectLst/>
                <a:latin typeface="Calibri" panose="020F0502020204030204" pitchFamily="34" charset="0"/>
                <a:ea typeface="Calibri" panose="020F0502020204030204" pitchFamily="34" charset="0"/>
                <a:cs typeface="Times New Roman" panose="02020603050405020304" pitchFamily="18" charset="0"/>
              </a:rPr>
            </a:br>
            <a:br>
              <a:rPr lang="cs-CZ" sz="2000" dirty="0">
                <a:effectLst/>
                <a:latin typeface="Calibri" panose="020F0502020204030204" pitchFamily="34" charset="0"/>
                <a:ea typeface="Calibri" panose="020F0502020204030204" pitchFamily="34" charset="0"/>
                <a:cs typeface="Times New Roman" panose="02020603050405020304" pitchFamily="18" charset="0"/>
              </a:rPr>
            </a:br>
            <a:endParaRPr lang="cs-CZ" sz="2000" dirty="0"/>
          </a:p>
        </p:txBody>
      </p:sp>
      <p:sp>
        <p:nvSpPr>
          <p:cNvPr id="3" name="Zástupný text 2">
            <a:extLst>
              <a:ext uri="{FF2B5EF4-FFF2-40B4-BE49-F238E27FC236}">
                <a16:creationId xmlns:a16="http://schemas.microsoft.com/office/drawing/2014/main" id="{8559DFE7-14B8-4E93-D88D-B1711494B167}"/>
              </a:ext>
            </a:extLst>
          </p:cNvPr>
          <p:cNvSpPr>
            <a:spLocks noGrp="1"/>
          </p:cNvSpPr>
          <p:nvPr>
            <p:ph type="body" idx="1"/>
          </p:nvPr>
        </p:nvSpPr>
        <p:spPr>
          <a:xfrm>
            <a:off x="758952" y="301752"/>
            <a:ext cx="10671048" cy="822960"/>
          </a:xfrm>
        </p:spPr>
        <p:txBody>
          <a:bodyPr>
            <a:normAutofit/>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sociální ochrany</a:t>
            </a:r>
            <a:endParaRPr lang="cs-CZ" sz="3600" dirty="0"/>
          </a:p>
        </p:txBody>
      </p:sp>
      <p:pic>
        <p:nvPicPr>
          <p:cNvPr id="10244" name="Picture 4" descr="Piktogram sociální pracovnice samolepka | Poháry.com">
            <a:extLst>
              <a:ext uri="{FF2B5EF4-FFF2-40B4-BE49-F238E27FC236}">
                <a16:creationId xmlns:a16="http://schemas.microsoft.com/office/drawing/2014/main" id="{D8AF5D7B-7499-D1EF-FDB4-7126A8C6C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336" y="209360"/>
            <a:ext cx="1211440" cy="120605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80E3F78C-C773-628F-4524-5FC4FC9CF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34" y="484632"/>
            <a:ext cx="1456130" cy="571467"/>
          </a:xfrm>
          <a:prstGeom prst="rect">
            <a:avLst/>
          </a:prstGeom>
        </p:spPr>
      </p:pic>
    </p:spTree>
    <p:extLst>
      <p:ext uri="{BB962C8B-B14F-4D97-AF65-F5344CB8AC3E}">
        <p14:creationId xmlns:p14="http://schemas.microsoft.com/office/powerpoint/2010/main" val="116567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5E699-4CF1-2EF2-B7DB-4B3C4C5C8218}"/>
              </a:ext>
            </a:extLst>
          </p:cNvPr>
          <p:cNvSpPr>
            <a:spLocks noGrp="1"/>
          </p:cNvSpPr>
          <p:nvPr>
            <p:ph type="title"/>
          </p:nvPr>
        </p:nvSpPr>
        <p:spPr>
          <a:xfrm>
            <a:off x="763051" y="1152144"/>
            <a:ext cx="10666949" cy="4361688"/>
          </a:xfrm>
        </p:spPr>
        <p:txBody>
          <a:bodyPr>
            <a:normAutofit fontScale="90000"/>
          </a:bodyPr>
          <a:lstStyle/>
          <a:p>
            <a:r>
              <a:rPr lang="cs-CZ" sz="27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Držitelé DO jsou dostatečně a srozumitelně informováni o možnostech podpory v České republice, o svých právech a povinnostech. Veřejnost má k dispozici srozumitelné informace o potřebné podpoře válečných uprchlíků. Je podporován boj proti dezinformacím a společenskému napětí. </a:t>
            </a:r>
            <a:br>
              <a:rPr lang="cs-CZ" sz="27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7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cs-CZ" sz="2700" dirty="0">
                <a:effectLst/>
                <a:latin typeface="Calibri" panose="020F0502020204030204" pitchFamily="34" charset="0"/>
                <a:ea typeface="Calibri" panose="020F0502020204030204" pitchFamily="34" charset="0"/>
                <a:cs typeface="Times New Roman" panose="02020603050405020304" pitchFamily="18" charset="0"/>
              </a:rPr>
              <a:t>Základním cílem v oblasti osvěty a komunikace je posílení povědomí ukrajinských občanů o dostupných formách podpory v ČR a zároveň </a:t>
            </a:r>
            <a:r>
              <a:rPr lang="cs-CZ" sz="2700" b="1" dirty="0">
                <a:effectLst/>
                <a:latin typeface="Calibri" panose="020F0502020204030204" pitchFamily="34" charset="0"/>
                <a:ea typeface="Calibri" panose="020F0502020204030204" pitchFamily="34" charset="0"/>
                <a:cs typeface="Times New Roman" panose="02020603050405020304" pitchFamily="18" charset="0"/>
              </a:rPr>
              <a:t>plná osvěta osob s dočasnou ochranou o jejich podmínkách a povinnostech vůči českému právnímu řádu</a:t>
            </a:r>
            <a:r>
              <a:rPr lang="cs-CZ" sz="2700" dirty="0">
                <a:effectLst/>
                <a:latin typeface="Calibri" panose="020F0502020204030204" pitchFamily="34" charset="0"/>
                <a:ea typeface="Calibri" panose="020F0502020204030204" pitchFamily="34" charset="0"/>
                <a:cs typeface="Times New Roman" panose="02020603050405020304" pitchFamily="18" charset="0"/>
              </a:rPr>
              <a:t>. Je žádoucí, aby existovalo jednotné webové prostředí a </a:t>
            </a:r>
            <a:r>
              <a:rPr lang="cs-CZ" sz="2700" b="1" dirty="0">
                <a:effectLst/>
                <a:latin typeface="Calibri" panose="020F0502020204030204" pitchFamily="34" charset="0"/>
                <a:ea typeface="Calibri" panose="020F0502020204030204" pitchFamily="34" charset="0"/>
                <a:cs typeface="Times New Roman" panose="02020603050405020304" pitchFamily="18" charset="0"/>
              </a:rPr>
              <a:t>informační materiály srozumitelné pro cílovou skupinu a pro poskytovatele služeb</a:t>
            </a:r>
            <a:r>
              <a:rPr lang="cs-CZ" sz="2700" dirty="0">
                <a:effectLst/>
                <a:latin typeface="Calibri" panose="020F0502020204030204" pitchFamily="34" charset="0"/>
                <a:ea typeface="Calibri" panose="020F0502020204030204" pitchFamily="34" charset="0"/>
                <a:cs typeface="Times New Roman" panose="02020603050405020304" pitchFamily="18" charset="0"/>
              </a:rPr>
              <a:t>. Vzhledem k dynamice situace je nutné, aby byly pravidelně </a:t>
            </a:r>
            <a:r>
              <a:rPr lang="cs-CZ" sz="2700" b="1" dirty="0">
                <a:effectLst/>
                <a:latin typeface="Calibri" panose="020F0502020204030204" pitchFamily="34" charset="0"/>
                <a:ea typeface="Calibri" panose="020F0502020204030204" pitchFamily="34" charset="0"/>
                <a:cs typeface="Times New Roman" panose="02020603050405020304" pitchFamily="18" charset="0"/>
              </a:rPr>
              <a:t>aktualizovány rezortní informace a zejména všechny změny byly komunikovány s dostatečným předstihem</a:t>
            </a:r>
            <a:r>
              <a:rPr lang="cs-CZ" sz="2700" dirty="0">
                <a:effectLst/>
                <a:latin typeface="Calibri" panose="020F0502020204030204" pitchFamily="34" charset="0"/>
                <a:ea typeface="Calibri" panose="020F0502020204030204" pitchFamily="34" charset="0"/>
                <a:cs typeface="Times New Roman" panose="02020603050405020304" pitchFamily="18" charset="0"/>
              </a:rPr>
              <a:t>. Informační portál, linky a online platformy a komunikační kanály by měly být </a:t>
            </a:r>
            <a:r>
              <a:rPr lang="cs-CZ" sz="2700" b="1" dirty="0">
                <a:effectLst/>
                <a:latin typeface="Calibri" panose="020F0502020204030204" pitchFamily="34" charset="0"/>
                <a:ea typeface="Calibri" panose="020F0502020204030204" pitchFamily="34" charset="0"/>
                <a:cs typeface="Times New Roman" panose="02020603050405020304" pitchFamily="18" charset="0"/>
              </a:rPr>
              <a:t>stabilizované a udržitelné</a:t>
            </a:r>
            <a:r>
              <a:rPr lang="cs-CZ" sz="2700" dirty="0">
                <a:effectLst/>
                <a:latin typeface="Calibri" panose="020F0502020204030204" pitchFamily="34" charset="0"/>
                <a:ea typeface="Calibri" panose="020F0502020204030204" pitchFamily="34" charset="0"/>
                <a:cs typeface="Times New Roman" panose="02020603050405020304" pitchFamily="18" charset="0"/>
              </a:rPr>
              <a:t>. </a:t>
            </a:r>
            <a:r>
              <a:rPr lang="cs-CZ" sz="2700" b="1" dirty="0">
                <a:effectLst/>
                <a:latin typeface="Calibri" panose="020F0502020204030204" pitchFamily="34" charset="0"/>
                <a:ea typeface="Calibri" panose="020F0502020204030204" pitchFamily="34" charset="0"/>
                <a:cs typeface="Times New Roman" panose="02020603050405020304" pitchFamily="18" charset="0"/>
              </a:rPr>
              <a:t>Zvláštní formy komunikace musí být voleny pro informovanost dětí a mladistvých, případně dalších zranitelných skupin. </a:t>
            </a:r>
            <a:br>
              <a:rPr lang="cs-CZ" sz="27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700" i="1"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text 2">
            <a:extLst>
              <a:ext uri="{FF2B5EF4-FFF2-40B4-BE49-F238E27FC236}">
                <a16:creationId xmlns:a16="http://schemas.microsoft.com/office/drawing/2014/main" id="{9D52C8D7-919B-FF70-3E11-3828F4DE5899}"/>
              </a:ext>
            </a:extLst>
          </p:cNvPr>
          <p:cNvSpPr>
            <a:spLocks noGrp="1"/>
          </p:cNvSpPr>
          <p:nvPr>
            <p:ph type="body" idx="1"/>
          </p:nvPr>
        </p:nvSpPr>
        <p:spPr>
          <a:xfrm>
            <a:off x="932688" y="329184"/>
            <a:ext cx="10671048" cy="658368"/>
          </a:xfrm>
        </p:spPr>
        <p:txBody>
          <a:bodyPr>
            <a:normAutofit/>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osvěty a komunikace</a:t>
            </a:r>
            <a:endParaRPr lang="cs-CZ" sz="3600" dirty="0"/>
          </a:p>
        </p:txBody>
      </p:sp>
      <p:pic>
        <p:nvPicPr>
          <p:cNvPr id="11266" name="Picture 2" descr="Lidé Konverzace Komunikace Mezi Sebou Tyč Postava Piktogram Ikony Vektorové  Stock Vektor od ©leremy 452040154">
            <a:extLst>
              <a:ext uri="{FF2B5EF4-FFF2-40B4-BE49-F238E27FC236}">
                <a16:creationId xmlns:a16="http://schemas.microsoft.com/office/drawing/2014/main" id="{FC0E34AD-5E30-7724-4685-FDC650DDC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0850" y="164592"/>
            <a:ext cx="819150" cy="86799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7B79BEC5-2D24-0829-5088-C37E48842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9184"/>
            <a:ext cx="1456130" cy="571467"/>
          </a:xfrm>
          <a:prstGeom prst="rect">
            <a:avLst/>
          </a:prstGeom>
        </p:spPr>
      </p:pic>
    </p:spTree>
    <p:extLst>
      <p:ext uri="{BB962C8B-B14F-4D97-AF65-F5344CB8AC3E}">
        <p14:creationId xmlns:p14="http://schemas.microsoft.com/office/powerpoint/2010/main" val="352976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0DE07-C7AE-DA43-AC9D-21ED417487AF}"/>
              </a:ext>
            </a:extLst>
          </p:cNvPr>
          <p:cNvSpPr>
            <a:spLocks noGrp="1"/>
          </p:cNvSpPr>
          <p:nvPr>
            <p:ph type="title"/>
          </p:nvPr>
        </p:nvSpPr>
        <p:spPr>
          <a:xfrm>
            <a:off x="763051" y="1636776"/>
            <a:ext cx="10666949" cy="3877056"/>
          </a:xfrm>
        </p:spPr>
        <p:txBody>
          <a:bodyPr>
            <a:noAutofit/>
          </a:bodyPr>
          <a:lstStyle/>
          <a:p>
            <a: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Podpora držitelů DO je koordinována na národní i místní úrovni tak, aby činnost veřejného i soukromého sektoru byla synergická a podpora poskytovaná držitelům DO efektivní a ucelená. </a:t>
            </a:r>
            <a:br>
              <a:rPr lang="cs-CZ"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cs-CZ" sz="2400" dirty="0">
                <a:effectLst/>
                <a:latin typeface="Calibri" panose="020F0502020204030204" pitchFamily="34" charset="0"/>
                <a:ea typeface="Calibri" panose="020F0502020204030204" pitchFamily="34" charset="0"/>
                <a:cs typeface="Times New Roman" panose="02020603050405020304" pitchFamily="18" charset="0"/>
              </a:rPr>
              <a:t>Vzhledem k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přesahovosti</a:t>
            </a:r>
            <a:r>
              <a:rPr lang="cs-CZ" sz="2400" dirty="0">
                <a:effectLst/>
                <a:latin typeface="Calibri" panose="020F0502020204030204" pitchFamily="34" charset="0"/>
                <a:ea typeface="Calibri" panose="020F0502020204030204" pitchFamily="34" charset="0"/>
                <a:cs typeface="Times New Roman" panose="02020603050405020304" pitchFamily="18" charset="0"/>
              </a:rPr>
              <a:t> agendy dočasné ochrany je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důsledná koordinace aktivit rezortů, soukromé a neziskové sféry nezbytným předpokladem adaptace a integrace</a:t>
            </a:r>
            <a:r>
              <a:rPr lang="cs-CZ" sz="2400" dirty="0">
                <a:effectLst/>
                <a:latin typeface="Calibri" panose="020F0502020204030204" pitchFamily="34" charset="0"/>
                <a:ea typeface="Calibri" panose="020F0502020204030204" pitchFamily="34" charset="0"/>
                <a:cs typeface="Times New Roman" panose="02020603050405020304" pitchFamily="18" charset="0"/>
              </a:rPr>
              <a:t>. Koordinace musí probíhat také z hlediska tematických pracovních skupin s aktivním zapojením cílové skupiny držitelů DO.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Na úrovni krajů je též potřebná stabilizace fungování center na podporu integrace cizinců jako systémové složky určené ke koordinaci adaptace a integrace na území každého kraje a ukotvení pozice krajských koordinátorů adaptace a integrace</a:t>
            </a:r>
            <a:r>
              <a:rPr lang="cs-CZ" sz="2400" dirty="0">
                <a:effectLst/>
                <a:latin typeface="Calibri" panose="020F0502020204030204" pitchFamily="34" charset="0"/>
                <a:ea typeface="Calibri" panose="020F0502020204030204" pitchFamily="34" charset="0"/>
                <a:cs typeface="Times New Roman" panose="02020603050405020304" pitchFamily="18" charset="0"/>
              </a:rPr>
              <a:t>. Je třeba monitorovat přijímaná opatření a jejich efektivitu,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sdílet příklady dobré praxe a podporovat aktivní zapojení cílové skupiny</a:t>
            </a:r>
            <a:r>
              <a:rPr lang="cs-CZ" sz="2400" dirty="0">
                <a:effectLst/>
                <a:latin typeface="Calibri" panose="020F0502020204030204" pitchFamily="34" charset="0"/>
                <a:ea typeface="Calibri" panose="020F0502020204030204" pitchFamily="34" charset="0"/>
                <a:cs typeface="Times New Roman" panose="02020603050405020304" pitchFamily="18" charset="0"/>
              </a:rPr>
              <a:t>. Součástí je též podpora a rozvoj informačních systémů. </a:t>
            </a:r>
            <a:br>
              <a:rPr lang="cs-CZ" sz="2400" dirty="0">
                <a:effectLst/>
                <a:latin typeface="Calibri" panose="020F0502020204030204" pitchFamily="34" charset="0"/>
                <a:ea typeface="Calibri" panose="020F0502020204030204" pitchFamily="34" charset="0"/>
                <a:cs typeface="Times New Roman" panose="02020603050405020304" pitchFamily="18" charset="0"/>
              </a:rPr>
            </a:br>
            <a:endParaRPr lang="cs-CZ" sz="2400" dirty="0">
              <a:solidFill>
                <a:srgbClr val="002060"/>
              </a:solidFill>
            </a:endParaRPr>
          </a:p>
        </p:txBody>
      </p:sp>
      <p:sp>
        <p:nvSpPr>
          <p:cNvPr id="3" name="Zástupný text 2">
            <a:extLst>
              <a:ext uri="{FF2B5EF4-FFF2-40B4-BE49-F238E27FC236}">
                <a16:creationId xmlns:a16="http://schemas.microsoft.com/office/drawing/2014/main" id="{69860F65-07E0-6D03-B27B-CC9AB8330BA1}"/>
              </a:ext>
            </a:extLst>
          </p:cNvPr>
          <p:cNvSpPr>
            <a:spLocks noGrp="1"/>
          </p:cNvSpPr>
          <p:nvPr>
            <p:ph type="body" idx="1"/>
          </p:nvPr>
        </p:nvSpPr>
        <p:spPr>
          <a:xfrm>
            <a:off x="758952" y="356616"/>
            <a:ext cx="10671048" cy="905256"/>
          </a:xfrm>
        </p:spPr>
        <p:txBody>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koordinace</a:t>
            </a:r>
            <a:endParaRPr lang="cs-CZ" dirty="0"/>
          </a:p>
        </p:txBody>
      </p:sp>
      <p:pic>
        <p:nvPicPr>
          <p:cNvPr id="12290" name="Picture 2" descr="Meeting Icon Briefing Vector Sign Symbol Stock Vector (Royalty Free)  1584948958 | Shutterstock">
            <a:extLst>
              <a:ext uri="{FF2B5EF4-FFF2-40B4-BE49-F238E27FC236}">
                <a16:creationId xmlns:a16="http://schemas.microsoft.com/office/drawing/2014/main" id="{AB46B48B-65DC-9EBC-8E18-E2D829932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89" y="207359"/>
            <a:ext cx="1166811" cy="120376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A3C4EA52-77F0-D5AC-AFD3-BA82354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34" y="592124"/>
            <a:ext cx="1456130" cy="571467"/>
          </a:xfrm>
          <a:prstGeom prst="rect">
            <a:avLst/>
          </a:prstGeom>
        </p:spPr>
      </p:pic>
    </p:spTree>
    <p:extLst>
      <p:ext uri="{BB962C8B-B14F-4D97-AF65-F5344CB8AC3E}">
        <p14:creationId xmlns:p14="http://schemas.microsoft.com/office/powerpoint/2010/main" val="179807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434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4345" name="Straight Connector 1434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347" name="Rectangle 1434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30 let ČR Republika rodu ženského - Klára Šimáčková Laurenčíková,  zmocněnkyně vlády pro lidská práva">
            <a:extLst>
              <a:ext uri="{FF2B5EF4-FFF2-40B4-BE49-F238E27FC236}">
                <a16:creationId xmlns:a16="http://schemas.microsoft.com/office/drawing/2014/main" id="{B8A7D142-4141-3097-C961-50A74C2874BE}"/>
              </a:ext>
            </a:extLst>
          </p:cNvPr>
          <p:cNvPicPr>
            <a:picLocks noChangeAspect="1" noChangeArrowheads="1"/>
          </p:cNvPicPr>
          <p:nvPr/>
        </p:nvPicPr>
        <p:blipFill rotWithShape="1">
          <a:blip r:embed="rId2">
            <a:alphaModFix amt="33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824F6896-8E0A-D5E3-9E18-D64ABDB1F101}"/>
              </a:ext>
            </a:extLst>
          </p:cNvPr>
          <p:cNvSpPr>
            <a:spLocks noGrp="1"/>
          </p:cNvSpPr>
          <p:nvPr>
            <p:ph type="title"/>
          </p:nvPr>
        </p:nvSpPr>
        <p:spPr>
          <a:xfrm>
            <a:off x="849102" y="866775"/>
            <a:ext cx="10844759" cy="5069959"/>
          </a:xfrm>
        </p:spPr>
        <p:txBody>
          <a:bodyPr vert="horz" lIns="91440" tIns="45720" rIns="91440" bIns="45720" rtlCol="0" anchor="t">
            <a:normAutofit fontScale="90000"/>
          </a:bodyPr>
          <a:lstStyle/>
          <a:p>
            <a:pPr>
              <a:spcAft>
                <a:spcPts val="900"/>
              </a:spcAft>
            </a:pPr>
            <a:br>
              <a:rPr lang="en-US" sz="1800" dirty="0">
                <a:effectLst/>
              </a:rPr>
            </a:br>
            <a:r>
              <a:rPr lang="en-US" sz="2700" b="1" dirty="0" err="1"/>
              <a:t>Z</a:t>
            </a:r>
            <a:r>
              <a:rPr lang="en-US" sz="2700" b="1" dirty="0" err="1">
                <a:effectLst/>
              </a:rPr>
              <a:t>ajištění</a:t>
            </a:r>
            <a:r>
              <a:rPr lang="en-US" sz="2700" b="1" dirty="0">
                <a:effectLst/>
              </a:rPr>
              <a:t> </a:t>
            </a:r>
            <a:r>
              <a:rPr lang="en-US" sz="2700" b="1" dirty="0" err="1">
                <a:effectLst/>
              </a:rPr>
              <a:t>dostatečných</a:t>
            </a:r>
            <a:r>
              <a:rPr lang="en-US" sz="2700" b="1" dirty="0">
                <a:effectLst/>
              </a:rPr>
              <a:t> </a:t>
            </a:r>
            <a:r>
              <a:rPr lang="en-US" sz="2700" b="1" dirty="0" err="1">
                <a:effectLst/>
              </a:rPr>
              <a:t>kapacit</a:t>
            </a:r>
            <a:r>
              <a:rPr lang="en-US" sz="2700" b="1" dirty="0">
                <a:effectLst/>
              </a:rPr>
              <a:t> </a:t>
            </a:r>
            <a:r>
              <a:rPr lang="en-US" sz="2700" b="1" dirty="0" err="1">
                <a:effectLst/>
              </a:rPr>
              <a:t>jazykové</a:t>
            </a:r>
            <a:r>
              <a:rPr lang="en-US" sz="2700" b="1" dirty="0">
                <a:effectLst/>
              </a:rPr>
              <a:t> </a:t>
            </a:r>
            <a:r>
              <a:rPr lang="en-US" sz="2700" b="1" dirty="0" err="1">
                <a:effectLst/>
              </a:rPr>
              <a:t>přípravy</a:t>
            </a:r>
            <a:r>
              <a:rPr lang="en-US" sz="2700" b="1" dirty="0">
                <a:effectLst/>
              </a:rPr>
              <a:t> </a:t>
            </a:r>
            <a:r>
              <a:rPr lang="en-US" sz="2700" b="1" dirty="0" err="1">
                <a:effectLst/>
              </a:rPr>
              <a:t>dospělých</a:t>
            </a:r>
            <a:r>
              <a:rPr lang="en-US" sz="2700" b="1" dirty="0">
                <a:effectLst/>
              </a:rPr>
              <a:t> </a:t>
            </a:r>
            <a:r>
              <a:rPr lang="cs-CZ" sz="2700" b="1" dirty="0">
                <a:effectLst/>
              </a:rPr>
              <a:t>i</a:t>
            </a:r>
            <a:r>
              <a:rPr lang="en-US" sz="2700" b="1" dirty="0">
                <a:effectLst/>
              </a:rPr>
              <a:t> </a:t>
            </a:r>
            <a:r>
              <a:rPr lang="en-US" sz="2700" b="1" dirty="0" err="1">
                <a:effectLst/>
              </a:rPr>
              <a:t>dětí</a:t>
            </a:r>
            <a:r>
              <a:rPr lang="en-US" sz="2700" b="1" dirty="0">
                <a:effectLst/>
              </a:rPr>
              <a:t>, </a:t>
            </a:r>
            <a:r>
              <a:rPr lang="en-US" sz="2700" b="1" dirty="0" err="1">
                <a:effectLst/>
              </a:rPr>
              <a:t>na</a:t>
            </a:r>
            <a:r>
              <a:rPr lang="en-US" sz="2700" b="1" dirty="0">
                <a:effectLst/>
              </a:rPr>
              <a:t> </a:t>
            </a:r>
            <a:r>
              <a:rPr lang="en-US" sz="2700" b="1" dirty="0" err="1">
                <a:effectLst/>
              </a:rPr>
              <a:t>všech</a:t>
            </a:r>
            <a:r>
              <a:rPr lang="en-US" sz="2700" b="1" dirty="0">
                <a:effectLst/>
              </a:rPr>
              <a:t> </a:t>
            </a:r>
            <a:r>
              <a:rPr lang="en-US" sz="2700" b="1" dirty="0" err="1">
                <a:effectLst/>
              </a:rPr>
              <a:t>úrovních</a:t>
            </a:r>
            <a:r>
              <a:rPr lang="en-US" sz="2700" b="1" dirty="0">
                <a:effectLst/>
              </a:rPr>
              <a:t> </a:t>
            </a:r>
            <a:r>
              <a:rPr lang="en-US" sz="2700" b="1" dirty="0" err="1">
                <a:effectLst/>
              </a:rPr>
              <a:t>obtížnosti</a:t>
            </a:r>
            <a:r>
              <a:rPr lang="en-US" sz="2700" b="1" dirty="0">
                <a:effectLst/>
              </a:rPr>
              <a:t>, </a:t>
            </a:r>
            <a:r>
              <a:rPr lang="en-US" sz="2700" b="1" dirty="0" err="1">
                <a:effectLst/>
              </a:rPr>
              <a:t>umožňující</a:t>
            </a:r>
            <a:r>
              <a:rPr lang="en-US" sz="2700" b="1" dirty="0">
                <a:effectLst/>
              </a:rPr>
              <a:t> </a:t>
            </a:r>
            <a:r>
              <a:rPr lang="en-US" sz="2700" b="1" dirty="0" err="1">
                <a:effectLst/>
              </a:rPr>
              <a:t>plnohodnotné</a:t>
            </a:r>
            <a:r>
              <a:rPr lang="en-US" sz="2700" b="1" dirty="0">
                <a:effectLst/>
              </a:rPr>
              <a:t> </a:t>
            </a:r>
            <a:r>
              <a:rPr lang="en-US" sz="2700" b="1" dirty="0" err="1">
                <a:effectLst/>
              </a:rPr>
              <a:t>začlenění</a:t>
            </a:r>
            <a:r>
              <a:rPr lang="en-US" sz="2700" b="1" dirty="0">
                <a:effectLst/>
              </a:rPr>
              <a:t> do </a:t>
            </a:r>
            <a:r>
              <a:rPr lang="en-US" sz="2700" b="1" dirty="0" err="1">
                <a:effectLst/>
              </a:rPr>
              <a:t>pracovního</a:t>
            </a:r>
            <a:r>
              <a:rPr lang="en-US" sz="2700" b="1" dirty="0">
                <a:effectLst/>
              </a:rPr>
              <a:t>, </a:t>
            </a:r>
            <a:r>
              <a:rPr lang="en-US" sz="2700" b="1" dirty="0" err="1">
                <a:effectLst/>
              </a:rPr>
              <a:t>studijního</a:t>
            </a:r>
            <a:r>
              <a:rPr lang="en-US" sz="2700" b="1" dirty="0">
                <a:effectLst/>
              </a:rPr>
              <a:t> </a:t>
            </a:r>
            <a:r>
              <a:rPr lang="en-US" sz="2700" b="1" dirty="0" err="1">
                <a:effectLst/>
              </a:rPr>
              <a:t>i</a:t>
            </a:r>
            <a:r>
              <a:rPr lang="en-US" sz="2700" b="1" dirty="0">
                <a:effectLst/>
              </a:rPr>
              <a:t> </a:t>
            </a:r>
            <a:r>
              <a:rPr lang="en-US" sz="2700" b="1" dirty="0" err="1">
                <a:effectLst/>
              </a:rPr>
              <a:t>společenského</a:t>
            </a:r>
            <a:r>
              <a:rPr lang="en-US" sz="2700" b="1" dirty="0">
                <a:effectLst/>
              </a:rPr>
              <a:t> </a:t>
            </a:r>
            <a:r>
              <a:rPr lang="en-US" sz="2700" b="1" dirty="0" err="1">
                <a:effectLst/>
              </a:rPr>
              <a:t>života</a:t>
            </a:r>
            <a:r>
              <a:rPr lang="en-US" sz="2700" b="1" dirty="0">
                <a:effectLst/>
              </a:rPr>
              <a:t>,</a:t>
            </a:r>
            <a:br>
              <a:rPr lang="en-US" sz="2700" b="1" dirty="0">
                <a:effectLst/>
              </a:rPr>
            </a:br>
            <a:br>
              <a:rPr lang="en-US" sz="2700" b="1" dirty="0">
                <a:effectLst/>
              </a:rPr>
            </a:br>
            <a:r>
              <a:rPr lang="en-US" sz="2700" b="1" dirty="0" err="1">
                <a:effectLst/>
              </a:rPr>
              <a:t>podpora</a:t>
            </a:r>
            <a:r>
              <a:rPr lang="en-US" sz="2700" b="1" dirty="0">
                <a:effectLst/>
              </a:rPr>
              <a:t> </a:t>
            </a:r>
            <a:r>
              <a:rPr lang="en-US" sz="2700" b="1" dirty="0" err="1">
                <a:effectLst/>
              </a:rPr>
              <a:t>držitelů</a:t>
            </a:r>
            <a:r>
              <a:rPr lang="en-US" sz="2700" b="1" dirty="0">
                <a:effectLst/>
              </a:rPr>
              <a:t> DO v </a:t>
            </a:r>
            <a:r>
              <a:rPr lang="en-US" sz="2700" b="1" dirty="0" err="1">
                <a:effectLst/>
              </a:rPr>
              <a:t>přesunu</a:t>
            </a:r>
            <a:r>
              <a:rPr lang="en-US" sz="2700" b="1" dirty="0">
                <a:effectLst/>
              </a:rPr>
              <a:t> do </a:t>
            </a:r>
            <a:r>
              <a:rPr lang="en-US" sz="2700" b="1" dirty="0" err="1">
                <a:effectLst/>
              </a:rPr>
              <a:t>standardního</a:t>
            </a:r>
            <a:r>
              <a:rPr lang="en-US" sz="2700" b="1" dirty="0">
                <a:effectLst/>
              </a:rPr>
              <a:t> </a:t>
            </a:r>
            <a:r>
              <a:rPr lang="en-US" sz="2700" b="1" dirty="0" err="1">
                <a:effectLst/>
              </a:rPr>
              <a:t>bydlení</a:t>
            </a:r>
            <a:r>
              <a:rPr lang="en-US" sz="2700" b="1" dirty="0">
                <a:effectLst/>
              </a:rPr>
              <a:t> s </a:t>
            </a:r>
            <a:r>
              <a:rPr lang="en-US" sz="2700" b="1" dirty="0" err="1">
                <a:effectLst/>
              </a:rPr>
              <a:t>cílem</a:t>
            </a:r>
            <a:r>
              <a:rPr lang="en-US" sz="2700" b="1" dirty="0">
                <a:effectLst/>
              </a:rPr>
              <a:t> </a:t>
            </a:r>
            <a:r>
              <a:rPr lang="en-US" sz="2700" b="1" dirty="0" err="1">
                <a:effectLst/>
              </a:rPr>
              <a:t>předejít</a:t>
            </a:r>
            <a:r>
              <a:rPr lang="en-US" sz="2700" b="1" dirty="0">
                <a:effectLst/>
              </a:rPr>
              <a:t> </a:t>
            </a:r>
            <a:r>
              <a:rPr lang="en-US" sz="2700" b="1" dirty="0" err="1">
                <a:effectLst/>
              </a:rPr>
              <a:t>rozvoji</a:t>
            </a:r>
            <a:r>
              <a:rPr lang="en-US" sz="2700" b="1" dirty="0">
                <a:effectLst/>
              </a:rPr>
              <a:t> </a:t>
            </a:r>
            <a:r>
              <a:rPr lang="en-US" sz="2700" b="1" dirty="0" err="1">
                <a:effectLst/>
              </a:rPr>
              <a:t>segregace</a:t>
            </a:r>
            <a:r>
              <a:rPr lang="en-US" sz="2700" b="1" dirty="0">
                <a:effectLst/>
              </a:rPr>
              <a:t> a </a:t>
            </a:r>
            <a:r>
              <a:rPr lang="en-US" sz="2700" b="1" dirty="0" err="1">
                <a:effectLst/>
              </a:rPr>
              <a:t>vzniku</a:t>
            </a:r>
            <a:r>
              <a:rPr lang="en-US" sz="2700" b="1" dirty="0">
                <a:effectLst/>
              </a:rPr>
              <a:t> </a:t>
            </a:r>
            <a:r>
              <a:rPr lang="en-US" sz="2700" b="1" dirty="0" err="1">
                <a:effectLst/>
              </a:rPr>
              <a:t>sociálně</a:t>
            </a:r>
            <a:r>
              <a:rPr lang="en-US" sz="2700" b="1" dirty="0">
                <a:effectLst/>
              </a:rPr>
              <a:t> </a:t>
            </a:r>
            <a:r>
              <a:rPr lang="en-US" sz="2700" b="1" dirty="0" err="1">
                <a:effectLst/>
              </a:rPr>
              <a:t>vyloučených</a:t>
            </a:r>
            <a:r>
              <a:rPr lang="en-US" sz="2700" b="1" dirty="0">
                <a:effectLst/>
              </a:rPr>
              <a:t> </a:t>
            </a:r>
            <a:r>
              <a:rPr lang="en-US" sz="2700" b="1" dirty="0" err="1">
                <a:effectLst/>
              </a:rPr>
              <a:t>lokalit</a:t>
            </a:r>
            <a:r>
              <a:rPr lang="en-US" sz="2700" b="1" dirty="0">
                <a:effectLst/>
              </a:rPr>
              <a:t>,</a:t>
            </a:r>
            <a:br>
              <a:rPr lang="en-US" sz="2700" b="1" dirty="0">
                <a:effectLst/>
              </a:rPr>
            </a:br>
            <a:br>
              <a:rPr lang="en-US" sz="2700" b="1" dirty="0">
                <a:effectLst/>
              </a:rPr>
            </a:br>
            <a:r>
              <a:rPr lang="en-US" sz="2700" b="1" dirty="0" err="1">
                <a:effectLst/>
              </a:rPr>
              <a:t>podpora</a:t>
            </a:r>
            <a:r>
              <a:rPr lang="en-US" sz="2700" b="1" dirty="0">
                <a:effectLst/>
              </a:rPr>
              <a:t> </a:t>
            </a:r>
            <a:r>
              <a:rPr lang="en-US" sz="2700" b="1" dirty="0" err="1">
                <a:effectLst/>
              </a:rPr>
              <a:t>držitelů</a:t>
            </a:r>
            <a:r>
              <a:rPr lang="en-US" sz="2700" b="1" dirty="0">
                <a:effectLst/>
              </a:rPr>
              <a:t> DO v </a:t>
            </a:r>
            <a:r>
              <a:rPr lang="en-US" sz="2700" b="1" dirty="0" err="1">
                <a:effectLst/>
              </a:rPr>
              <a:t>zařazení</a:t>
            </a:r>
            <a:r>
              <a:rPr lang="en-US" sz="2700" b="1" dirty="0">
                <a:effectLst/>
              </a:rPr>
              <a:t> </a:t>
            </a:r>
            <a:r>
              <a:rPr lang="en-US" sz="2700" b="1" dirty="0" err="1">
                <a:effectLst/>
              </a:rPr>
              <a:t>na</a:t>
            </a:r>
            <a:r>
              <a:rPr lang="en-US" sz="2700" b="1" dirty="0">
                <a:effectLst/>
              </a:rPr>
              <a:t> </a:t>
            </a:r>
            <a:r>
              <a:rPr lang="en-US" sz="2700" b="1" dirty="0" err="1">
                <a:effectLst/>
              </a:rPr>
              <a:t>trh</a:t>
            </a:r>
            <a:r>
              <a:rPr lang="en-US" sz="2700" b="1" dirty="0">
                <a:effectLst/>
              </a:rPr>
              <a:t> </a:t>
            </a:r>
            <a:r>
              <a:rPr lang="en-US" sz="2700" b="1" dirty="0" err="1">
                <a:effectLst/>
              </a:rPr>
              <a:t>práce</a:t>
            </a:r>
            <a:r>
              <a:rPr lang="en-US" sz="2700" b="1" dirty="0">
                <a:effectLst/>
              </a:rPr>
              <a:t> v </a:t>
            </a:r>
            <a:r>
              <a:rPr lang="en-US" sz="2700" b="1" dirty="0" err="1">
                <a:effectLst/>
              </a:rPr>
              <a:t>různých</a:t>
            </a:r>
            <a:r>
              <a:rPr lang="en-US" sz="2700" b="1" dirty="0">
                <a:effectLst/>
              </a:rPr>
              <a:t> </a:t>
            </a:r>
            <a:r>
              <a:rPr lang="en-US" sz="2700" b="1" dirty="0" err="1">
                <a:effectLst/>
              </a:rPr>
              <a:t>kvalifikačních</a:t>
            </a:r>
            <a:r>
              <a:rPr lang="en-US" sz="2700" b="1" dirty="0">
                <a:effectLst/>
              </a:rPr>
              <a:t> </a:t>
            </a:r>
            <a:r>
              <a:rPr lang="en-US" sz="2700" b="1" dirty="0" err="1">
                <a:effectLst/>
              </a:rPr>
              <a:t>úrovních</a:t>
            </a:r>
            <a:r>
              <a:rPr lang="en-US" sz="2700" b="1" dirty="0">
                <a:effectLst/>
              </a:rPr>
              <a:t>, za </a:t>
            </a:r>
            <a:r>
              <a:rPr lang="en-US" sz="2700" b="1" dirty="0" err="1">
                <a:effectLst/>
              </a:rPr>
              <a:t>současné</a:t>
            </a:r>
            <a:r>
              <a:rPr lang="en-US" sz="2700" b="1" dirty="0">
                <a:effectLst/>
              </a:rPr>
              <a:t> </a:t>
            </a:r>
            <a:r>
              <a:rPr lang="en-US" sz="2700" b="1" dirty="0" err="1">
                <a:effectLst/>
              </a:rPr>
              <a:t>modifikace</a:t>
            </a:r>
            <a:r>
              <a:rPr lang="en-US" sz="2700" b="1" dirty="0">
                <a:effectLst/>
              </a:rPr>
              <a:t> </a:t>
            </a:r>
            <a:r>
              <a:rPr lang="en-US" sz="2700" b="1" dirty="0" err="1">
                <a:effectLst/>
              </a:rPr>
              <a:t>demotivační</a:t>
            </a:r>
            <a:r>
              <a:rPr lang="en-US" sz="2700" b="1" dirty="0">
                <a:effectLst/>
              </a:rPr>
              <a:t> </a:t>
            </a:r>
            <a:r>
              <a:rPr lang="en-US" sz="2700" b="1" dirty="0" err="1">
                <a:effectLst/>
              </a:rPr>
              <a:t>dávkové</a:t>
            </a:r>
            <a:r>
              <a:rPr lang="en-US" sz="2700" b="1" dirty="0">
                <a:effectLst/>
              </a:rPr>
              <a:t> </a:t>
            </a:r>
            <a:r>
              <a:rPr lang="en-US" sz="2700" b="1" dirty="0" err="1">
                <a:effectLst/>
              </a:rPr>
              <a:t>podpory</a:t>
            </a:r>
            <a:r>
              <a:rPr lang="en-US" sz="2700" b="1" dirty="0">
                <a:effectLst/>
              </a:rPr>
              <a:t>,</a:t>
            </a:r>
            <a:br>
              <a:rPr lang="en-US" sz="2700" b="1" dirty="0">
                <a:effectLst/>
              </a:rPr>
            </a:br>
            <a:br>
              <a:rPr lang="en-US" sz="2700" b="1" dirty="0">
                <a:effectLst/>
              </a:rPr>
            </a:br>
            <a:r>
              <a:rPr lang="en-US" sz="2700" b="1" dirty="0" err="1">
                <a:effectLst/>
              </a:rPr>
              <a:t>legislativní</a:t>
            </a:r>
            <a:r>
              <a:rPr lang="en-US" sz="2700" b="1" dirty="0">
                <a:effectLst/>
              </a:rPr>
              <a:t> </a:t>
            </a:r>
            <a:r>
              <a:rPr lang="en-US" sz="2700" b="1" dirty="0" err="1">
                <a:effectLst/>
              </a:rPr>
              <a:t>ukotvení</a:t>
            </a:r>
            <a:r>
              <a:rPr lang="en-US" sz="2700" b="1" dirty="0">
                <a:effectLst/>
              </a:rPr>
              <a:t> </a:t>
            </a:r>
            <a:r>
              <a:rPr lang="en-US" sz="2700" b="1" dirty="0" err="1">
                <a:effectLst/>
              </a:rPr>
              <a:t>důstojné</a:t>
            </a:r>
            <a:r>
              <a:rPr lang="en-US" sz="2700" b="1" dirty="0">
                <a:effectLst/>
              </a:rPr>
              <a:t> a </a:t>
            </a:r>
            <a:r>
              <a:rPr lang="en-US" sz="2700" b="1" dirty="0" err="1">
                <a:effectLst/>
              </a:rPr>
              <a:t>motivační</a:t>
            </a:r>
            <a:r>
              <a:rPr lang="en-US" sz="2700" b="1" dirty="0">
                <a:effectLst/>
              </a:rPr>
              <a:t> </a:t>
            </a:r>
            <a:r>
              <a:rPr lang="en-US" sz="2700" b="1" dirty="0" err="1">
                <a:effectLst/>
              </a:rPr>
              <a:t>dávkové</a:t>
            </a:r>
            <a:r>
              <a:rPr lang="en-US" sz="2700" b="1" dirty="0">
                <a:effectLst/>
              </a:rPr>
              <a:t> </a:t>
            </a:r>
            <a:r>
              <a:rPr lang="en-US" sz="2700" b="1" dirty="0" err="1">
                <a:effectLst/>
              </a:rPr>
              <a:t>podpory</a:t>
            </a:r>
            <a:r>
              <a:rPr lang="en-US" sz="2700" b="1" dirty="0">
                <a:effectLst/>
              </a:rPr>
              <a:t> </a:t>
            </a:r>
            <a:r>
              <a:rPr lang="en-US" sz="2700" b="1" dirty="0" err="1">
                <a:effectLst/>
              </a:rPr>
              <a:t>držitelů</a:t>
            </a:r>
            <a:r>
              <a:rPr lang="en-US" sz="2700" b="1" dirty="0">
                <a:effectLst/>
              </a:rPr>
              <a:t> DO,</a:t>
            </a:r>
            <a:br>
              <a:rPr lang="en-US" sz="2700" b="1" dirty="0">
                <a:effectLst/>
              </a:rPr>
            </a:br>
            <a:br>
              <a:rPr lang="en-US" sz="2700" b="1" dirty="0">
                <a:effectLst/>
              </a:rPr>
            </a:br>
            <a:r>
              <a:rPr lang="en-US" sz="2700" b="1" dirty="0" err="1">
                <a:effectLst/>
              </a:rPr>
              <a:t>zvýšení</a:t>
            </a:r>
            <a:r>
              <a:rPr lang="en-US" sz="2700" b="1" dirty="0">
                <a:effectLst/>
              </a:rPr>
              <a:t> </a:t>
            </a:r>
            <a:r>
              <a:rPr lang="en-US" sz="2700" b="1" dirty="0" err="1">
                <a:effectLst/>
              </a:rPr>
              <a:t>ochrany</a:t>
            </a:r>
            <a:r>
              <a:rPr lang="en-US" sz="2700" b="1" dirty="0">
                <a:effectLst/>
              </a:rPr>
              <a:t> </a:t>
            </a:r>
            <a:r>
              <a:rPr lang="en-US" sz="2700" b="1" dirty="0" err="1">
                <a:effectLst/>
              </a:rPr>
              <a:t>držitelů</a:t>
            </a:r>
            <a:r>
              <a:rPr lang="en-US" sz="2700" b="1" dirty="0">
                <a:effectLst/>
              </a:rPr>
              <a:t> DO </a:t>
            </a:r>
            <a:r>
              <a:rPr lang="en-US" sz="2700" b="1" dirty="0" err="1">
                <a:effectLst/>
              </a:rPr>
              <a:t>před</a:t>
            </a:r>
            <a:r>
              <a:rPr lang="en-US" sz="2700" b="1" dirty="0">
                <a:effectLst/>
              </a:rPr>
              <a:t> </a:t>
            </a:r>
            <a:r>
              <a:rPr lang="en-US" sz="2700" b="1" dirty="0" err="1">
                <a:effectLst/>
              </a:rPr>
              <a:t>zneužíváním</a:t>
            </a:r>
            <a:r>
              <a:rPr lang="en-US" sz="2700" b="1" dirty="0">
                <a:effectLst/>
              </a:rPr>
              <a:t> a </a:t>
            </a:r>
            <a:r>
              <a:rPr lang="en-US" sz="2700" b="1" dirty="0" err="1">
                <a:effectLst/>
              </a:rPr>
              <a:t>vykořisťováním</a:t>
            </a:r>
            <a:r>
              <a:rPr lang="en-US" sz="2700" b="1" dirty="0">
                <a:effectLst/>
              </a:rPr>
              <a:t> </a:t>
            </a:r>
            <a:r>
              <a:rPr lang="en-US" sz="2700" b="1" dirty="0" err="1">
                <a:effectLst/>
              </a:rPr>
              <a:t>na</a:t>
            </a:r>
            <a:r>
              <a:rPr lang="en-US" sz="2700" b="1" dirty="0">
                <a:effectLst/>
              </a:rPr>
              <a:t> </a:t>
            </a:r>
            <a:r>
              <a:rPr lang="en-US" sz="2700" b="1" dirty="0" err="1">
                <a:effectLst/>
              </a:rPr>
              <a:t>trhu</a:t>
            </a:r>
            <a:r>
              <a:rPr lang="en-US" sz="2700" b="1" dirty="0">
                <a:effectLst/>
              </a:rPr>
              <a:t> </a:t>
            </a:r>
            <a:r>
              <a:rPr lang="en-US" sz="2700" b="1" dirty="0" err="1">
                <a:effectLst/>
              </a:rPr>
              <a:t>práce</a:t>
            </a:r>
            <a:r>
              <a:rPr lang="en-US" sz="2700" b="1" dirty="0">
                <a:effectLst/>
              </a:rPr>
              <a:t>,</a:t>
            </a:r>
            <a:br>
              <a:rPr lang="en-US" sz="2700" b="1" dirty="0">
                <a:effectLst/>
              </a:rPr>
            </a:br>
            <a:br>
              <a:rPr lang="en-US" sz="2700" b="1" dirty="0">
                <a:effectLst/>
              </a:rPr>
            </a:br>
            <a:br>
              <a:rPr lang="en-US" sz="1800" dirty="0">
                <a:effectLst/>
              </a:rPr>
            </a:br>
            <a:endParaRPr lang="en-US" sz="1800" dirty="0"/>
          </a:p>
        </p:txBody>
      </p:sp>
      <p:sp>
        <p:nvSpPr>
          <p:cNvPr id="3" name="Zástupný text 2">
            <a:extLst>
              <a:ext uri="{FF2B5EF4-FFF2-40B4-BE49-F238E27FC236}">
                <a16:creationId xmlns:a16="http://schemas.microsoft.com/office/drawing/2014/main" id="{27CCBE9D-372E-9D45-7A6D-5828DF91A1B5}"/>
              </a:ext>
            </a:extLst>
          </p:cNvPr>
          <p:cNvSpPr>
            <a:spLocks noGrp="1"/>
          </p:cNvSpPr>
          <p:nvPr>
            <p:ph type="body" idx="1"/>
          </p:nvPr>
        </p:nvSpPr>
        <p:spPr>
          <a:xfrm>
            <a:off x="1314450" y="476250"/>
            <a:ext cx="9530334" cy="952500"/>
          </a:xfrm>
        </p:spPr>
        <p:txBody>
          <a:bodyPr vert="horz" lIns="91440" tIns="45720" rIns="91440" bIns="45720" rtlCol="0">
            <a:normAutofit fontScale="92500"/>
          </a:bodyPr>
          <a:lstStyle/>
          <a:p>
            <a:pPr>
              <a:lnSpc>
                <a:spcPct val="90000"/>
              </a:lnSpc>
            </a:pPr>
            <a:endParaRPr lang="en-US" sz="1500" b="1" i="0" dirty="0"/>
          </a:p>
          <a:p>
            <a:pPr>
              <a:lnSpc>
                <a:spcPct val="90000"/>
              </a:lnSpc>
            </a:pPr>
            <a:r>
              <a:rPr lang="en-US" sz="3600" b="1" i="0" dirty="0">
                <a:solidFill>
                  <a:srgbClr val="002060"/>
                </a:solidFill>
              </a:rPr>
              <a:t>P</a:t>
            </a:r>
            <a:r>
              <a:rPr lang="en-US" sz="3600" b="1" i="0" dirty="0">
                <a:solidFill>
                  <a:srgbClr val="002060"/>
                </a:solidFill>
                <a:effectLst/>
              </a:rPr>
              <a:t>riority </a:t>
            </a:r>
            <a:r>
              <a:rPr lang="en-US" sz="3600" b="1" i="0" dirty="0" err="1">
                <a:solidFill>
                  <a:srgbClr val="002060"/>
                </a:solidFill>
                <a:effectLst/>
              </a:rPr>
              <a:t>Zmocněnkyně</a:t>
            </a:r>
            <a:r>
              <a:rPr lang="en-US" sz="3600" b="1" i="0" dirty="0">
                <a:solidFill>
                  <a:srgbClr val="002060"/>
                </a:solidFill>
                <a:effectLst/>
              </a:rPr>
              <a:t> </a:t>
            </a:r>
            <a:r>
              <a:rPr lang="cs-CZ" sz="3600" b="1" i="0" dirty="0">
                <a:solidFill>
                  <a:srgbClr val="002060"/>
                </a:solidFill>
                <a:effectLst/>
              </a:rPr>
              <a:t>vlády </a:t>
            </a:r>
            <a:r>
              <a:rPr lang="en-US" sz="3600" b="1" i="0" dirty="0">
                <a:solidFill>
                  <a:srgbClr val="002060"/>
                </a:solidFill>
                <a:effectLst/>
              </a:rPr>
              <a:t>pro </a:t>
            </a:r>
            <a:r>
              <a:rPr lang="en-US" sz="3600" b="1" i="0" dirty="0" err="1">
                <a:solidFill>
                  <a:srgbClr val="002060"/>
                </a:solidFill>
                <a:effectLst/>
              </a:rPr>
              <a:t>lidská</a:t>
            </a:r>
            <a:r>
              <a:rPr lang="en-US" sz="3600" b="1" i="0" dirty="0">
                <a:solidFill>
                  <a:srgbClr val="002060"/>
                </a:solidFill>
                <a:effectLst/>
              </a:rPr>
              <a:t> </a:t>
            </a:r>
            <a:r>
              <a:rPr lang="en-US" sz="3600" b="1" i="0" dirty="0" err="1">
                <a:solidFill>
                  <a:srgbClr val="002060"/>
                </a:solidFill>
                <a:effectLst/>
              </a:rPr>
              <a:t>práva</a:t>
            </a:r>
            <a:endParaRPr lang="en-US" sz="3600" dirty="0">
              <a:solidFill>
                <a:srgbClr val="002060"/>
              </a:solidFill>
            </a:endParaRPr>
          </a:p>
          <a:p>
            <a:pPr>
              <a:lnSpc>
                <a:spcPct val="90000"/>
              </a:lnSpc>
            </a:pPr>
            <a:endParaRPr lang="en-US" sz="3600" dirty="0"/>
          </a:p>
          <a:p>
            <a:pPr>
              <a:lnSpc>
                <a:spcPct val="90000"/>
              </a:lnSpc>
            </a:pPr>
            <a:endParaRPr lang="en-US" sz="1500" dirty="0"/>
          </a:p>
        </p:txBody>
      </p:sp>
      <p:cxnSp>
        <p:nvCxnSpPr>
          <p:cNvPr id="14349" name="Straight Connector 14348">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51"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030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332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3323" name="Straight Connector 1332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325" name="Rectangle 1332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30 let ČR Republika rodu ženského - Klára Šimáčková Laurenčíková,  zmocněnkyně vlády pro lidská práva">
            <a:extLst>
              <a:ext uri="{FF2B5EF4-FFF2-40B4-BE49-F238E27FC236}">
                <a16:creationId xmlns:a16="http://schemas.microsoft.com/office/drawing/2014/main" id="{1EE48763-4203-F80D-D602-C5DD2A3D8723}"/>
              </a:ext>
            </a:extLst>
          </p:cNvPr>
          <p:cNvPicPr>
            <a:picLocks noChangeAspect="1" noChangeArrowheads="1"/>
          </p:cNvPicPr>
          <p:nvPr/>
        </p:nvPicPr>
        <p:blipFill rotWithShape="1">
          <a:blip r:embed="rId2">
            <a:alphaModFix amt="33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D1322A98-03EA-92B8-1E5F-764FC0D579F5}"/>
              </a:ext>
            </a:extLst>
          </p:cNvPr>
          <p:cNvSpPr>
            <a:spLocks noGrp="1"/>
          </p:cNvSpPr>
          <p:nvPr>
            <p:ph type="title"/>
          </p:nvPr>
        </p:nvSpPr>
        <p:spPr>
          <a:xfrm>
            <a:off x="561983" y="342900"/>
            <a:ext cx="11222024" cy="4524375"/>
          </a:xfrm>
        </p:spPr>
        <p:txBody>
          <a:bodyPr vert="horz" lIns="91440" tIns="45720" rIns="91440" bIns="45720" rtlCol="0" anchor="t">
            <a:normAutofit fontScale="90000"/>
          </a:bodyPr>
          <a:lstStyle/>
          <a:p>
            <a:pPr marL="342900" lvl="0" indent="-342900">
              <a:spcAft>
                <a:spcPts val="900"/>
              </a:spcAft>
            </a:pPr>
            <a:r>
              <a:rPr lang="en-US" sz="1800" dirty="0">
                <a:effectLst/>
              </a:rPr>
              <a:t>	</a:t>
            </a:r>
            <a:r>
              <a:rPr lang="en-US" sz="2700" b="1" dirty="0" err="1">
                <a:effectLst/>
              </a:rPr>
              <a:t>podpora</a:t>
            </a:r>
            <a:r>
              <a:rPr lang="en-US" sz="2700" b="1" dirty="0">
                <a:effectLst/>
              </a:rPr>
              <a:t> </a:t>
            </a:r>
            <a:r>
              <a:rPr lang="en-US" sz="2700" b="1" dirty="0" err="1">
                <a:effectLst/>
              </a:rPr>
              <a:t>dětí</a:t>
            </a:r>
            <a:r>
              <a:rPr lang="en-US" sz="2700" b="1" dirty="0">
                <a:effectLst/>
              </a:rPr>
              <a:t>, </a:t>
            </a:r>
            <a:r>
              <a:rPr lang="en-US" sz="2700" b="1" dirty="0" err="1">
                <a:effectLst/>
              </a:rPr>
              <a:t>rodičů</a:t>
            </a:r>
            <a:r>
              <a:rPr lang="en-US" sz="2700" b="1" dirty="0">
                <a:effectLst/>
              </a:rPr>
              <a:t> a </a:t>
            </a:r>
            <a:r>
              <a:rPr lang="en-US" sz="2700" b="1" dirty="0" err="1">
                <a:effectLst/>
              </a:rPr>
              <a:t>škol</a:t>
            </a:r>
            <a:r>
              <a:rPr lang="en-US" sz="2700" b="1" dirty="0">
                <a:effectLst/>
              </a:rPr>
              <a:t> v </a:t>
            </a:r>
            <a:r>
              <a:rPr lang="en-US" sz="2700" b="1" dirty="0" err="1">
                <a:effectLst/>
              </a:rPr>
              <a:t>úspěšném</a:t>
            </a:r>
            <a:r>
              <a:rPr lang="en-US" sz="2700" b="1" dirty="0">
                <a:effectLst/>
              </a:rPr>
              <a:t> </a:t>
            </a:r>
            <a:r>
              <a:rPr lang="en-US" sz="2700" b="1" dirty="0" err="1">
                <a:effectLst/>
              </a:rPr>
              <a:t>zařazení</a:t>
            </a:r>
            <a:r>
              <a:rPr lang="en-US" sz="2700" b="1" dirty="0">
                <a:effectLst/>
              </a:rPr>
              <a:t> </a:t>
            </a:r>
            <a:r>
              <a:rPr lang="en-US" sz="2700" b="1" dirty="0" err="1">
                <a:effectLst/>
              </a:rPr>
              <a:t>dětí</a:t>
            </a:r>
            <a:r>
              <a:rPr lang="en-US" sz="2700" b="1" dirty="0">
                <a:effectLst/>
              </a:rPr>
              <a:t> do </a:t>
            </a:r>
            <a:r>
              <a:rPr lang="en-US" sz="2700" b="1" dirty="0" err="1">
                <a:effectLst/>
              </a:rPr>
              <a:t>povinné</a:t>
            </a:r>
            <a:r>
              <a:rPr lang="en-US" sz="2700" b="1" dirty="0">
                <a:effectLst/>
              </a:rPr>
              <a:t> </a:t>
            </a:r>
            <a:r>
              <a:rPr lang="en-US" sz="2700" b="1" dirty="0" err="1">
                <a:effectLst/>
              </a:rPr>
              <a:t>i</a:t>
            </a:r>
            <a:r>
              <a:rPr lang="en-US" sz="2700" b="1" dirty="0">
                <a:effectLst/>
              </a:rPr>
              <a:t> </a:t>
            </a:r>
            <a:r>
              <a:rPr lang="en-US" sz="2700" b="1" dirty="0" err="1">
                <a:effectLst/>
              </a:rPr>
              <a:t>navazující</a:t>
            </a:r>
            <a:r>
              <a:rPr lang="en-US" sz="2700" b="1" dirty="0">
                <a:effectLst/>
              </a:rPr>
              <a:t> </a:t>
            </a:r>
            <a:r>
              <a:rPr lang="en-US" sz="2700" b="1" dirty="0" err="1">
                <a:effectLst/>
              </a:rPr>
              <a:t>školní</a:t>
            </a:r>
            <a:r>
              <a:rPr lang="en-US" sz="2700" b="1" dirty="0">
                <a:effectLst/>
              </a:rPr>
              <a:t> </a:t>
            </a:r>
            <a:r>
              <a:rPr lang="en-US" sz="2700" b="1" dirty="0" err="1">
                <a:effectLst/>
              </a:rPr>
              <a:t>docházky</a:t>
            </a:r>
            <a:r>
              <a:rPr lang="en-US" sz="2700" b="1" dirty="0">
                <a:effectLst/>
              </a:rPr>
              <a:t>,</a:t>
            </a:r>
            <a:br>
              <a:rPr lang="en-US" sz="2700" b="1" dirty="0">
                <a:effectLst/>
              </a:rPr>
            </a:br>
            <a:br>
              <a:rPr lang="en-US" sz="2700" b="1" dirty="0">
                <a:effectLst/>
              </a:rPr>
            </a:br>
            <a:r>
              <a:rPr lang="en-US" sz="2700" b="1" dirty="0" err="1">
                <a:effectLst/>
              </a:rPr>
              <a:t>podpora</a:t>
            </a:r>
            <a:r>
              <a:rPr lang="en-US" sz="2700" b="1" dirty="0">
                <a:effectLst/>
              </a:rPr>
              <a:t> </a:t>
            </a:r>
            <a:r>
              <a:rPr lang="en-US" sz="2700" b="1" dirty="0" err="1">
                <a:effectLst/>
              </a:rPr>
              <a:t>mladistvých</a:t>
            </a:r>
            <a:r>
              <a:rPr lang="en-US" sz="2700" b="1" dirty="0">
                <a:effectLst/>
              </a:rPr>
              <a:t> a </a:t>
            </a:r>
            <a:r>
              <a:rPr lang="en-US" sz="2700" b="1" dirty="0" err="1">
                <a:effectLst/>
              </a:rPr>
              <a:t>mladých</a:t>
            </a:r>
            <a:r>
              <a:rPr lang="en-US" sz="2700" b="1" dirty="0">
                <a:effectLst/>
              </a:rPr>
              <a:t> </a:t>
            </a:r>
            <a:r>
              <a:rPr lang="en-US" sz="2700" b="1" dirty="0" err="1">
                <a:effectLst/>
              </a:rPr>
              <a:t>dospělých</a:t>
            </a:r>
            <a:r>
              <a:rPr lang="en-US" sz="2700" b="1" dirty="0">
                <a:effectLst/>
              </a:rPr>
              <a:t> </a:t>
            </a:r>
            <a:r>
              <a:rPr lang="en-US" sz="2700" b="1" dirty="0" err="1">
                <a:effectLst/>
              </a:rPr>
              <a:t>ve</a:t>
            </a:r>
            <a:r>
              <a:rPr lang="en-US" sz="2700" b="1" dirty="0">
                <a:effectLst/>
              </a:rPr>
              <a:t> </a:t>
            </a:r>
            <a:r>
              <a:rPr lang="en-US" sz="2700" b="1" dirty="0" err="1">
                <a:effectLst/>
              </a:rPr>
              <a:t>studijním</a:t>
            </a:r>
            <a:r>
              <a:rPr lang="en-US" sz="2700" b="1" dirty="0">
                <a:effectLst/>
              </a:rPr>
              <a:t> </a:t>
            </a:r>
            <a:r>
              <a:rPr lang="en-US" sz="2700" b="1" dirty="0" err="1">
                <a:effectLst/>
              </a:rPr>
              <a:t>nebo</a:t>
            </a:r>
            <a:r>
              <a:rPr lang="en-US" sz="2700" b="1" dirty="0">
                <a:effectLst/>
              </a:rPr>
              <a:t> </a:t>
            </a:r>
            <a:r>
              <a:rPr lang="en-US" sz="2700" b="1" dirty="0" err="1">
                <a:effectLst/>
              </a:rPr>
              <a:t>pracovním</a:t>
            </a:r>
            <a:r>
              <a:rPr lang="en-US" sz="2700" b="1" dirty="0">
                <a:effectLst/>
              </a:rPr>
              <a:t> </a:t>
            </a:r>
            <a:r>
              <a:rPr lang="en-US" sz="2700" b="1" dirty="0" err="1">
                <a:effectLst/>
              </a:rPr>
              <a:t>uplatněné</a:t>
            </a:r>
            <a:r>
              <a:rPr lang="en-US" sz="2700" b="1" dirty="0">
                <a:effectLst/>
              </a:rPr>
              <a:t> </a:t>
            </a:r>
            <a:r>
              <a:rPr lang="en-US" sz="2700" b="1" dirty="0" err="1">
                <a:effectLst/>
              </a:rPr>
              <a:t>bezpečnou</a:t>
            </a:r>
            <a:r>
              <a:rPr lang="en-US" sz="2700" b="1" dirty="0">
                <a:effectLst/>
              </a:rPr>
              <a:t> </a:t>
            </a:r>
            <a:r>
              <a:rPr lang="en-US" sz="2700" b="1" dirty="0" err="1">
                <a:effectLst/>
              </a:rPr>
              <a:t>formou</a:t>
            </a:r>
            <a:r>
              <a:rPr lang="en-US" sz="2700" b="1" dirty="0">
                <a:effectLst/>
              </a:rPr>
              <a:t>, </a:t>
            </a:r>
            <a:r>
              <a:rPr lang="en-US" sz="2700" b="1" dirty="0" err="1">
                <a:effectLst/>
              </a:rPr>
              <a:t>zvýšení</a:t>
            </a:r>
            <a:r>
              <a:rPr lang="en-US" sz="2700" b="1" dirty="0">
                <a:effectLst/>
              </a:rPr>
              <a:t> </a:t>
            </a:r>
            <a:r>
              <a:rPr lang="en-US" sz="2700" b="1" dirty="0" err="1">
                <a:effectLst/>
              </a:rPr>
              <a:t>dostupnosti</a:t>
            </a:r>
            <a:r>
              <a:rPr lang="en-US" sz="2700" b="1" dirty="0">
                <a:effectLst/>
              </a:rPr>
              <a:t> </a:t>
            </a:r>
            <a:r>
              <a:rPr lang="en-US" sz="2700" b="1" dirty="0" err="1">
                <a:effectLst/>
              </a:rPr>
              <a:t>podpůrných</a:t>
            </a:r>
            <a:r>
              <a:rPr lang="en-US" sz="2700" b="1" dirty="0">
                <a:effectLst/>
              </a:rPr>
              <a:t> </a:t>
            </a:r>
            <a:r>
              <a:rPr lang="en-US" sz="2700" b="1" dirty="0" err="1">
                <a:effectLst/>
              </a:rPr>
              <a:t>služeb</a:t>
            </a:r>
            <a:r>
              <a:rPr lang="en-US" sz="2700" b="1" dirty="0">
                <a:effectLst/>
              </a:rPr>
              <a:t> pro </a:t>
            </a:r>
            <a:r>
              <a:rPr lang="en-US" sz="2700" b="1" dirty="0" err="1">
                <a:effectLst/>
              </a:rPr>
              <a:t>tuto</a:t>
            </a:r>
            <a:r>
              <a:rPr lang="en-US" sz="2700" b="1" dirty="0">
                <a:effectLst/>
              </a:rPr>
              <a:t> </a:t>
            </a:r>
            <a:r>
              <a:rPr lang="en-US" sz="2700" b="1" dirty="0" err="1">
                <a:effectLst/>
              </a:rPr>
              <a:t>skupinu</a:t>
            </a:r>
            <a:r>
              <a:rPr lang="en-US" sz="2700" b="1" dirty="0">
                <a:effectLst/>
              </a:rPr>
              <a:t>,</a:t>
            </a:r>
            <a:br>
              <a:rPr lang="en-US" sz="2700" b="1" dirty="0">
                <a:effectLst/>
              </a:rPr>
            </a:br>
            <a:br>
              <a:rPr lang="en-US" sz="2700" b="1" dirty="0">
                <a:effectLst/>
              </a:rPr>
            </a:br>
            <a:r>
              <a:rPr lang="en-US" sz="2700" b="1" dirty="0" err="1">
                <a:effectLst/>
              </a:rPr>
              <a:t>zajištění</a:t>
            </a:r>
            <a:r>
              <a:rPr lang="en-US" sz="2700" b="1" dirty="0">
                <a:effectLst/>
              </a:rPr>
              <a:t> </a:t>
            </a:r>
            <a:r>
              <a:rPr lang="en-US" sz="2700" b="1" dirty="0" err="1">
                <a:effectLst/>
              </a:rPr>
              <a:t>dostatečných</a:t>
            </a:r>
            <a:r>
              <a:rPr lang="en-US" sz="2700" b="1" dirty="0">
                <a:effectLst/>
              </a:rPr>
              <a:t> </a:t>
            </a:r>
            <a:r>
              <a:rPr lang="en-US" sz="2700" b="1" dirty="0" err="1">
                <a:effectLst/>
              </a:rPr>
              <a:t>kapacit</a:t>
            </a:r>
            <a:r>
              <a:rPr lang="en-US" sz="2700" b="1" dirty="0">
                <a:effectLst/>
              </a:rPr>
              <a:t> </a:t>
            </a:r>
            <a:r>
              <a:rPr lang="en-US" sz="2700" b="1" dirty="0" err="1">
                <a:effectLst/>
              </a:rPr>
              <a:t>terénních</a:t>
            </a:r>
            <a:r>
              <a:rPr lang="en-US" sz="2700" b="1" dirty="0">
                <a:effectLst/>
              </a:rPr>
              <a:t> a </a:t>
            </a:r>
            <a:r>
              <a:rPr lang="en-US" sz="2700" b="1" dirty="0" err="1">
                <a:effectLst/>
              </a:rPr>
              <a:t>ambulantních</a:t>
            </a:r>
            <a:r>
              <a:rPr lang="en-US" sz="2700" b="1" dirty="0">
                <a:effectLst/>
              </a:rPr>
              <a:t> </a:t>
            </a:r>
            <a:r>
              <a:rPr lang="en-US" sz="2700" b="1" dirty="0" err="1">
                <a:effectLst/>
              </a:rPr>
              <a:t>sociálních</a:t>
            </a:r>
            <a:r>
              <a:rPr lang="en-US" sz="2700" b="1" dirty="0">
                <a:effectLst/>
              </a:rPr>
              <a:t>, </a:t>
            </a:r>
            <a:r>
              <a:rPr lang="en-US" sz="2700" b="1" dirty="0" err="1">
                <a:effectLst/>
              </a:rPr>
              <a:t>zdravotních</a:t>
            </a:r>
            <a:r>
              <a:rPr lang="en-US" sz="2700" b="1" dirty="0">
                <a:effectLst/>
              </a:rPr>
              <a:t>, </a:t>
            </a:r>
            <a:r>
              <a:rPr lang="en-US" sz="2700" b="1" dirty="0" err="1">
                <a:effectLst/>
              </a:rPr>
              <a:t>zdravotně</a:t>
            </a:r>
            <a:r>
              <a:rPr lang="en-US" sz="2700" b="1" dirty="0">
                <a:effectLst/>
              </a:rPr>
              <a:t> </a:t>
            </a:r>
            <a:r>
              <a:rPr lang="en-US" sz="2700" b="1" dirty="0" err="1">
                <a:effectLst/>
              </a:rPr>
              <a:t>sociálních</a:t>
            </a:r>
            <a:r>
              <a:rPr lang="en-US" sz="2700" b="1" dirty="0">
                <a:effectLst/>
              </a:rPr>
              <a:t> a </a:t>
            </a:r>
            <a:r>
              <a:rPr lang="en-US" sz="2700" b="1" dirty="0" err="1">
                <a:effectLst/>
              </a:rPr>
              <a:t>navazujících</a:t>
            </a:r>
            <a:r>
              <a:rPr lang="en-US" sz="2700" b="1" dirty="0">
                <a:effectLst/>
              </a:rPr>
              <a:t> </a:t>
            </a:r>
            <a:r>
              <a:rPr lang="en-US" sz="2700" b="1" dirty="0" err="1">
                <a:effectLst/>
              </a:rPr>
              <a:t>služeb</a:t>
            </a:r>
            <a:r>
              <a:rPr lang="en-US" sz="2700" b="1" dirty="0">
                <a:effectLst/>
              </a:rPr>
              <a:t>,</a:t>
            </a:r>
            <a:br>
              <a:rPr lang="en-US" sz="2700" b="1" dirty="0">
                <a:effectLst/>
              </a:rPr>
            </a:br>
            <a:br>
              <a:rPr lang="en-US" sz="2700" b="1" dirty="0">
                <a:effectLst/>
              </a:rPr>
            </a:br>
            <a:r>
              <a:rPr lang="en-US" sz="2700" b="1" dirty="0" err="1">
                <a:effectLst/>
              </a:rPr>
              <a:t>posílení</a:t>
            </a:r>
            <a:r>
              <a:rPr lang="en-US" sz="2700" b="1" dirty="0">
                <a:effectLst/>
              </a:rPr>
              <a:t> </a:t>
            </a:r>
            <a:r>
              <a:rPr lang="en-US" sz="2700" b="1" dirty="0" err="1">
                <a:effectLst/>
              </a:rPr>
              <a:t>informovanosti</a:t>
            </a:r>
            <a:r>
              <a:rPr lang="en-US" sz="2700" b="1" dirty="0">
                <a:effectLst/>
              </a:rPr>
              <a:t> </a:t>
            </a:r>
            <a:r>
              <a:rPr lang="en-US" sz="2700" b="1" dirty="0" err="1">
                <a:effectLst/>
              </a:rPr>
              <a:t>držitelů</a:t>
            </a:r>
            <a:r>
              <a:rPr lang="en-US" sz="2700" b="1" dirty="0">
                <a:effectLst/>
              </a:rPr>
              <a:t> DO </a:t>
            </a:r>
            <a:r>
              <a:rPr lang="en-US" sz="2700" b="1" dirty="0" err="1">
                <a:effectLst/>
              </a:rPr>
              <a:t>směrem</a:t>
            </a:r>
            <a:r>
              <a:rPr lang="en-US" sz="2700" b="1" dirty="0">
                <a:effectLst/>
              </a:rPr>
              <a:t> k </a:t>
            </a:r>
            <a:r>
              <a:rPr lang="en-US" sz="2700" b="1" dirty="0" err="1">
                <a:effectLst/>
              </a:rPr>
              <a:t>orientaci</a:t>
            </a:r>
            <a:r>
              <a:rPr lang="en-US" sz="2700" b="1" dirty="0">
                <a:effectLst/>
              </a:rPr>
              <a:t> v </a:t>
            </a:r>
            <a:r>
              <a:rPr lang="en-US" sz="2700" b="1" dirty="0" err="1">
                <a:effectLst/>
              </a:rPr>
              <a:t>podmínkách</a:t>
            </a:r>
            <a:r>
              <a:rPr lang="en-US" sz="2700" b="1" dirty="0">
                <a:effectLst/>
              </a:rPr>
              <a:t> ČR a v </a:t>
            </a:r>
            <a:r>
              <a:rPr lang="en-US" sz="2700" b="1" dirty="0" err="1">
                <a:effectLst/>
              </a:rPr>
              <a:t>možnosti</a:t>
            </a:r>
            <a:r>
              <a:rPr lang="en-US" sz="2700" b="1" dirty="0">
                <a:effectLst/>
              </a:rPr>
              <a:t> </a:t>
            </a:r>
            <a:r>
              <a:rPr lang="en-US" sz="2700" b="1" dirty="0" err="1">
                <a:effectLst/>
              </a:rPr>
              <a:t>uplatnění</a:t>
            </a:r>
            <a:r>
              <a:rPr lang="en-US" sz="2700" b="1" dirty="0">
                <a:effectLst/>
              </a:rPr>
              <a:t> </a:t>
            </a:r>
            <a:r>
              <a:rPr lang="en-US" sz="2700" b="1" dirty="0" err="1">
                <a:effectLst/>
              </a:rPr>
              <a:t>vlastních</a:t>
            </a:r>
            <a:r>
              <a:rPr lang="en-US" sz="2700" b="1" dirty="0">
                <a:effectLst/>
              </a:rPr>
              <a:t> </a:t>
            </a:r>
            <a:r>
              <a:rPr lang="en-US" sz="2700" b="1" dirty="0" err="1">
                <a:effectLst/>
              </a:rPr>
              <a:t>práv</a:t>
            </a:r>
            <a:r>
              <a:rPr lang="en-US" sz="2700" b="1" dirty="0">
                <a:effectLst/>
              </a:rPr>
              <a:t>,</a:t>
            </a:r>
            <a:br>
              <a:rPr lang="en-US" sz="2700" b="1" dirty="0">
                <a:effectLst/>
              </a:rPr>
            </a:br>
            <a:br>
              <a:rPr lang="en-US" sz="2700" b="1" dirty="0">
                <a:effectLst/>
              </a:rPr>
            </a:br>
            <a:r>
              <a:rPr lang="en-US" sz="2700" b="1" dirty="0" err="1">
                <a:effectLst/>
              </a:rPr>
              <a:t>prevence</a:t>
            </a:r>
            <a:r>
              <a:rPr lang="en-US" sz="2700" b="1" dirty="0">
                <a:effectLst/>
              </a:rPr>
              <a:t> </a:t>
            </a:r>
            <a:r>
              <a:rPr lang="en-US" sz="2700" b="1" dirty="0" err="1">
                <a:effectLst/>
              </a:rPr>
              <a:t>zvyšování</a:t>
            </a:r>
            <a:r>
              <a:rPr lang="en-US" sz="2700" b="1" dirty="0">
                <a:effectLst/>
              </a:rPr>
              <a:t> </a:t>
            </a:r>
            <a:r>
              <a:rPr lang="en-US" sz="2700" b="1" dirty="0" err="1">
                <a:effectLst/>
              </a:rPr>
              <a:t>společenského</a:t>
            </a:r>
            <a:r>
              <a:rPr lang="en-US" sz="2700" b="1" dirty="0">
                <a:effectLst/>
              </a:rPr>
              <a:t> </a:t>
            </a:r>
            <a:r>
              <a:rPr lang="en-US" sz="2700" b="1" dirty="0" err="1">
                <a:effectLst/>
              </a:rPr>
              <a:t>napětí</a:t>
            </a:r>
            <a:r>
              <a:rPr lang="en-US" sz="2700" b="1" dirty="0">
                <a:effectLst/>
              </a:rPr>
              <a:t> </a:t>
            </a:r>
            <a:r>
              <a:rPr lang="en-US" sz="2700" b="1" dirty="0" err="1">
                <a:effectLst/>
              </a:rPr>
              <a:t>formou</a:t>
            </a:r>
            <a:r>
              <a:rPr lang="en-US" sz="2700" b="1" dirty="0">
                <a:effectLst/>
              </a:rPr>
              <a:t> </a:t>
            </a:r>
            <a:r>
              <a:rPr lang="en-US" sz="2700" b="1" dirty="0" err="1">
                <a:effectLst/>
              </a:rPr>
              <a:t>pozitivní</a:t>
            </a:r>
            <a:r>
              <a:rPr lang="en-US" sz="2700" b="1" dirty="0">
                <a:effectLst/>
              </a:rPr>
              <a:t> </a:t>
            </a:r>
            <a:r>
              <a:rPr lang="en-US" sz="2700" b="1" dirty="0" err="1">
                <a:effectLst/>
              </a:rPr>
              <a:t>komunikace</a:t>
            </a:r>
            <a:r>
              <a:rPr lang="en-US" sz="2700" b="1" dirty="0">
                <a:effectLst/>
              </a:rPr>
              <a:t> </a:t>
            </a:r>
            <a:r>
              <a:rPr lang="en-US" sz="2700" b="1" dirty="0" err="1">
                <a:effectLst/>
              </a:rPr>
              <a:t>priorit</a:t>
            </a:r>
            <a:r>
              <a:rPr lang="en-US" sz="2700" b="1" dirty="0">
                <a:effectLst/>
              </a:rPr>
              <a:t> </a:t>
            </a:r>
            <a:r>
              <a:rPr lang="en-US" sz="2700" b="1" dirty="0" err="1">
                <a:effectLst/>
              </a:rPr>
              <a:t>vlády</a:t>
            </a:r>
            <a:r>
              <a:rPr lang="en-US" sz="2700" b="1" dirty="0">
                <a:effectLst/>
              </a:rPr>
              <a:t> v </a:t>
            </a:r>
            <a:r>
              <a:rPr lang="en-US" sz="2700" b="1" dirty="0" err="1">
                <a:effectLst/>
              </a:rPr>
              <a:t>oblasti</a:t>
            </a:r>
            <a:r>
              <a:rPr lang="en-US" sz="2700" b="1" dirty="0">
                <a:effectLst/>
              </a:rPr>
              <a:t> </a:t>
            </a:r>
            <a:r>
              <a:rPr lang="en-US" sz="2700" b="1" dirty="0" err="1">
                <a:effectLst/>
              </a:rPr>
              <a:t>adaptace</a:t>
            </a:r>
            <a:r>
              <a:rPr lang="en-US" sz="2700" b="1" dirty="0">
                <a:effectLst/>
              </a:rPr>
              <a:t> a </a:t>
            </a:r>
            <a:r>
              <a:rPr lang="en-US" sz="2700" b="1" dirty="0" err="1">
                <a:effectLst/>
              </a:rPr>
              <a:t>integrace</a:t>
            </a:r>
            <a:r>
              <a:rPr lang="en-US" sz="2700" b="1" dirty="0">
                <a:effectLst/>
              </a:rPr>
              <a:t> s </a:t>
            </a:r>
            <a:r>
              <a:rPr lang="en-US" sz="2700" b="1" dirty="0" err="1">
                <a:effectLst/>
              </a:rPr>
              <a:t>důrazem</a:t>
            </a:r>
            <a:r>
              <a:rPr lang="en-US" sz="2700" b="1" dirty="0">
                <a:effectLst/>
              </a:rPr>
              <a:t> </a:t>
            </a:r>
            <a:r>
              <a:rPr lang="en-US" sz="2700" b="1" dirty="0" err="1">
                <a:effectLst/>
              </a:rPr>
              <a:t>na</a:t>
            </a:r>
            <a:r>
              <a:rPr lang="en-US" sz="2700" b="1" dirty="0">
                <a:effectLst/>
              </a:rPr>
              <a:t> </a:t>
            </a:r>
            <a:r>
              <a:rPr lang="en-US" sz="2700" b="1" dirty="0" err="1">
                <a:effectLst/>
              </a:rPr>
              <a:t>benefity</a:t>
            </a:r>
            <a:r>
              <a:rPr lang="en-US" sz="2700" b="1" dirty="0">
                <a:effectLst/>
              </a:rPr>
              <a:t> pro </a:t>
            </a:r>
            <a:r>
              <a:rPr lang="en-US" sz="2700" b="1" dirty="0" err="1">
                <a:effectLst/>
              </a:rPr>
              <a:t>většinovou</a:t>
            </a:r>
            <a:r>
              <a:rPr lang="en-US" sz="2700" b="1" dirty="0">
                <a:effectLst/>
              </a:rPr>
              <a:t> </a:t>
            </a:r>
            <a:r>
              <a:rPr lang="en-US" sz="2700" b="1" dirty="0" err="1">
                <a:effectLst/>
              </a:rPr>
              <a:t>společnost</a:t>
            </a:r>
            <a:r>
              <a:rPr lang="en-US" sz="2700" b="1" dirty="0">
                <a:effectLst/>
              </a:rPr>
              <a:t>.</a:t>
            </a:r>
            <a:br>
              <a:rPr lang="en-US" sz="2700" dirty="0">
                <a:effectLst/>
              </a:rPr>
            </a:br>
            <a:endParaRPr lang="en-US" sz="2700" dirty="0"/>
          </a:p>
        </p:txBody>
      </p:sp>
      <p:cxnSp>
        <p:nvCxnSpPr>
          <p:cNvPr id="13327" name="Straight Connector 13326">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2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9678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455D6E-8DC8-72D9-C7E2-1320950313AA}"/>
              </a:ext>
            </a:extLst>
          </p:cNvPr>
          <p:cNvSpPr>
            <a:spLocks noGrp="1"/>
          </p:cNvSpPr>
          <p:nvPr>
            <p:ph type="title"/>
          </p:nvPr>
        </p:nvSpPr>
        <p:spPr>
          <a:xfrm>
            <a:off x="763051" y="1472184"/>
            <a:ext cx="10666949" cy="4041648"/>
          </a:xfrm>
        </p:spPr>
        <p:txBody>
          <a:bodyPr>
            <a:noAutofit/>
          </a:bodyPr>
          <a:lstStyle/>
          <a:p>
            <a:r>
              <a:rPr lang="cs-CZ" sz="2400" b="1" dirty="0">
                <a:effectLst/>
                <a:latin typeface="Calibri" panose="020F0502020204030204" pitchFamily="34" charset="0"/>
                <a:ea typeface="Calibri" panose="020F0502020204030204" pitchFamily="34" charset="0"/>
                <a:cs typeface="Calibri" panose="020F0502020204030204" pitchFamily="34" charset="0"/>
              </a:rPr>
              <a:t>Uplynulé období můžeme rozdělit do tří fází podle dynamiky příchodu držitelů DO:</a:t>
            </a:r>
            <a:r>
              <a:rPr lang="cs-CZ" sz="2400" dirty="0">
                <a:effectLst/>
                <a:latin typeface="Calibri" panose="020F0502020204030204" pitchFamily="34" charset="0"/>
                <a:ea typeface="Calibri" panose="020F0502020204030204" pitchFamily="34" charset="0"/>
                <a:cs typeface="Calibri" panose="020F0502020204030204" pitchFamily="34" charset="0"/>
              </a:rPr>
              <a:t> </a:t>
            </a:r>
            <a:br>
              <a:rPr lang="cs-CZ" sz="2400" dirty="0">
                <a:effectLst/>
                <a:latin typeface="Calibri" panose="020F0502020204030204" pitchFamily="34" charset="0"/>
                <a:ea typeface="Calibri" panose="020F0502020204030204" pitchFamily="34" charset="0"/>
                <a:cs typeface="Calibri" panose="020F0502020204030204" pitchFamily="34" charset="0"/>
              </a:rPr>
            </a:br>
            <a:r>
              <a:rPr lang="cs-CZ" sz="2400" b="1" dirty="0">
                <a:effectLst/>
                <a:latin typeface="Calibri" panose="020F0502020204030204" pitchFamily="34" charset="0"/>
                <a:ea typeface="Calibri" panose="020F0502020204030204" pitchFamily="34" charset="0"/>
                <a:cs typeface="Calibri" panose="020F0502020204030204" pitchFamily="34" charset="0"/>
              </a:rPr>
              <a:t>První fáze </a:t>
            </a:r>
            <a:r>
              <a:rPr lang="cs-CZ" sz="2400" dirty="0">
                <a:effectLst/>
                <a:latin typeface="Calibri" panose="020F0502020204030204" pitchFamily="34" charset="0"/>
                <a:ea typeface="Calibri" panose="020F0502020204030204" pitchFamily="34" charset="0"/>
                <a:cs typeface="Calibri" panose="020F0502020204030204" pitchFamily="34" charset="0"/>
              </a:rPr>
              <a:t>je březen a duben 2022, kdy v ČR bylo registrováno přes 316 tisíc osob. Ve </a:t>
            </a:r>
            <a:r>
              <a:rPr lang="cs-CZ" sz="2400" b="1" dirty="0">
                <a:effectLst/>
                <a:latin typeface="Calibri" panose="020F0502020204030204" pitchFamily="34" charset="0"/>
                <a:ea typeface="Calibri" panose="020F0502020204030204" pitchFamily="34" charset="0"/>
                <a:cs typeface="Calibri" panose="020F0502020204030204" pitchFamily="34" charset="0"/>
              </a:rPr>
              <a:t>druhé fázi </a:t>
            </a:r>
            <a:r>
              <a:rPr lang="cs-CZ" sz="2400" dirty="0">
                <a:effectLst/>
                <a:latin typeface="Calibri" panose="020F0502020204030204" pitchFamily="34" charset="0"/>
                <a:ea typeface="Calibri" panose="020F0502020204030204" pitchFamily="34" charset="0"/>
                <a:cs typeface="Calibri" panose="020F0502020204030204" pitchFamily="34" charset="0"/>
              </a:rPr>
              <a:t>v průběhu května a června 2022 se měsíční příchody postupně zpomalovaly ze 42 na 24 tisíc osob měsíčně. Ve </a:t>
            </a:r>
            <a:r>
              <a:rPr lang="cs-CZ" sz="2400" b="1" dirty="0">
                <a:effectLst/>
                <a:latin typeface="Calibri" panose="020F0502020204030204" pitchFamily="34" charset="0"/>
                <a:ea typeface="Calibri" panose="020F0502020204030204" pitchFamily="34" charset="0"/>
                <a:cs typeface="Calibri" panose="020F0502020204030204" pitchFamily="34" charset="0"/>
              </a:rPr>
              <a:t>třetí fázi</a:t>
            </a:r>
            <a:r>
              <a:rPr lang="cs-CZ" sz="2400" dirty="0">
                <a:effectLst/>
                <a:latin typeface="Calibri" panose="020F0502020204030204" pitchFamily="34" charset="0"/>
                <a:ea typeface="Calibri" panose="020F0502020204030204" pitchFamily="34" charset="0"/>
                <a:cs typeface="Calibri" panose="020F0502020204030204" pitchFamily="34" charset="0"/>
              </a:rPr>
              <a:t>, od července 2022 doposud (květen 2024), se přírůstky ustálily na počtu cca 5 - 6 tisíc osob měsíčně. </a:t>
            </a:r>
            <a:br>
              <a:rPr lang="cs-CZ" sz="2400" dirty="0">
                <a:effectLst/>
                <a:latin typeface="Calibri" panose="020F0502020204030204" pitchFamily="34" charset="0"/>
                <a:ea typeface="Calibri" panose="020F0502020204030204" pitchFamily="34" charset="0"/>
                <a:cs typeface="Calibri" panose="020F0502020204030204" pitchFamily="34" charset="0"/>
              </a:rPr>
            </a:br>
            <a:r>
              <a:rPr lang="cs-CZ" sz="2400" dirty="0">
                <a:effectLst/>
                <a:latin typeface="Calibri" panose="020F0502020204030204" pitchFamily="34" charset="0"/>
                <a:ea typeface="Calibri" panose="020F0502020204030204" pitchFamily="34" charset="0"/>
                <a:cs typeface="Calibri" panose="020F0502020204030204" pitchFamily="34" charset="0"/>
              </a:rPr>
              <a:t>Další osoby hledající v ČR bezpečí budou nadále přicházet, a to v návaznosti na délku a vývoj vojenské agrese Ruské federace na Ukrajině.</a:t>
            </a:r>
            <a:br>
              <a:rPr lang="cs-CZ" sz="2400" dirty="0">
                <a:effectLst/>
                <a:latin typeface="Calibri" panose="020F0502020204030204" pitchFamily="34" charset="0"/>
                <a:ea typeface="Calibri" panose="020F0502020204030204" pitchFamily="34" charset="0"/>
                <a:cs typeface="Calibri" panose="020F0502020204030204" pitchFamily="34" charset="0"/>
              </a:rPr>
            </a:br>
            <a:br>
              <a:rPr lang="cs-CZ" sz="2400" dirty="0">
                <a:effectLst/>
                <a:latin typeface="Calibri" panose="020F0502020204030204" pitchFamily="34" charset="0"/>
                <a:ea typeface="Calibri" panose="020F0502020204030204" pitchFamily="34" charset="0"/>
                <a:cs typeface="Calibri" panose="020F0502020204030204" pitchFamily="34" charset="0"/>
              </a:rPr>
            </a:br>
            <a:r>
              <a:rPr lang="cs-CZ" sz="2400" b="1" dirty="0">
                <a:effectLst/>
                <a:latin typeface="Calibri" panose="020F0502020204030204" pitchFamily="34" charset="0"/>
                <a:ea typeface="Calibri" panose="020F0502020204030204" pitchFamily="34" charset="0"/>
              </a:rPr>
              <a:t>S počtem 3 400 osob s dočasnou ochranou na 100 tisíc obyvatel je ČR v relativním porovnání největším příjemcem držitelů DO z Ukrajiny v Evropské unii.</a:t>
            </a:r>
            <a:r>
              <a:rPr lang="cs-CZ" sz="2400" dirty="0">
                <a:effectLst/>
                <a:latin typeface="Calibri" panose="020F0502020204030204" pitchFamily="34" charset="0"/>
                <a:ea typeface="Calibri" panose="020F0502020204030204" pitchFamily="34" charset="0"/>
              </a:rPr>
              <a:t>  Na druhém místě je Estonsko (2 660 osob s dočasnou ochranou na 100 tisíc obyvatel) a dále Polsko (2 579 osob s dočasnou ochranou na 100 tisíc obyvatel).</a:t>
            </a:r>
            <a:br>
              <a:rPr lang="cs-CZ" sz="2400" dirty="0">
                <a:effectLst/>
                <a:latin typeface="Calibri" panose="020F0502020204030204" pitchFamily="34" charset="0"/>
                <a:ea typeface="Calibri" panose="020F0502020204030204" pitchFamily="34" charset="0"/>
              </a:rPr>
            </a:br>
            <a:br>
              <a:rPr lang="cs-CZ" sz="2400" dirty="0">
                <a:effectLst/>
                <a:latin typeface="Calibri" panose="020F0502020204030204" pitchFamily="34" charset="0"/>
                <a:ea typeface="Calibri" panose="020F0502020204030204" pitchFamily="34" charset="0"/>
              </a:rPr>
            </a:br>
            <a:r>
              <a:rPr lang="cs-CZ" sz="2400" dirty="0">
                <a:effectLst/>
                <a:latin typeface="Calibri" panose="020F0502020204030204" pitchFamily="34" charset="0"/>
                <a:ea typeface="Calibri" panose="020F0502020204030204" pitchFamily="34" charset="0"/>
              </a:rPr>
              <a:t> </a:t>
            </a:r>
            <a:br>
              <a:rPr lang="cs-CZ" sz="2400" dirty="0">
                <a:effectLst/>
                <a:latin typeface="Calibri" panose="020F0502020204030204" pitchFamily="34" charset="0"/>
                <a:ea typeface="Calibri" panose="020F0502020204030204" pitchFamily="34" charset="0"/>
                <a:cs typeface="Times New Roman" panose="02020603050405020304" pitchFamily="18" charset="0"/>
              </a:rPr>
            </a:br>
            <a:endParaRPr lang="cs-CZ" sz="2400" dirty="0"/>
          </a:p>
        </p:txBody>
      </p:sp>
      <p:sp>
        <p:nvSpPr>
          <p:cNvPr id="3" name="Zástupný text 2">
            <a:extLst>
              <a:ext uri="{FF2B5EF4-FFF2-40B4-BE49-F238E27FC236}">
                <a16:creationId xmlns:a16="http://schemas.microsoft.com/office/drawing/2014/main" id="{E8FFABA5-A2E9-1A48-AFF1-2B3CD2DB0C32}"/>
              </a:ext>
            </a:extLst>
          </p:cNvPr>
          <p:cNvSpPr>
            <a:spLocks noGrp="1"/>
          </p:cNvSpPr>
          <p:nvPr>
            <p:ph type="body" idx="1"/>
          </p:nvPr>
        </p:nvSpPr>
        <p:spPr>
          <a:xfrm>
            <a:off x="758952" y="237744"/>
            <a:ext cx="10671048" cy="996696"/>
          </a:xfrm>
        </p:spPr>
        <p:txBody>
          <a:bodyPr>
            <a:normAutofit/>
          </a:bodyPr>
          <a:lstStyle/>
          <a:p>
            <a:pPr algn="ctr"/>
            <a:r>
              <a:rPr lang="cs-CZ" sz="3600" b="1" i="0" dirty="0">
                <a:solidFill>
                  <a:srgbClr val="002060"/>
                </a:solidFill>
              </a:rPr>
              <a:t>Shrnutí dosavadního vývoje</a:t>
            </a:r>
            <a:endParaRPr lang="cs-CZ" sz="3600" dirty="0"/>
          </a:p>
        </p:txBody>
      </p:sp>
      <p:pic>
        <p:nvPicPr>
          <p:cNvPr id="4" name="Obrázek 3" descr="Obsah obrázku text, Písmo, logo, Grafika&#10;&#10;Popis byl vytvořen automaticky">
            <a:extLst>
              <a:ext uri="{FF2B5EF4-FFF2-40B4-BE49-F238E27FC236}">
                <a16:creationId xmlns:a16="http://schemas.microsoft.com/office/drawing/2014/main" id="{5098E3F1-A5F6-097D-D73F-4778FE3F1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34" y="496112"/>
            <a:ext cx="1456130" cy="571467"/>
          </a:xfrm>
          <a:prstGeom prst="rect">
            <a:avLst/>
          </a:prstGeom>
        </p:spPr>
      </p:pic>
      <p:pic>
        <p:nvPicPr>
          <p:cNvPr id="6" name="Picture 2" descr="Více než 900 obrázků na téma Piktogramy a Symbol zdarma - Pixabay">
            <a:extLst>
              <a:ext uri="{FF2B5EF4-FFF2-40B4-BE49-F238E27FC236}">
                <a16:creationId xmlns:a16="http://schemas.microsoft.com/office/drawing/2014/main" id="{D1EB0537-31CE-D400-C9E7-9B53A558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5564" y="378247"/>
            <a:ext cx="965816" cy="96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8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165C8-B3C9-85EC-9475-825F10EB0513}"/>
              </a:ext>
            </a:extLst>
          </p:cNvPr>
          <p:cNvSpPr>
            <a:spLocks noGrp="1"/>
          </p:cNvSpPr>
          <p:nvPr>
            <p:ph type="title"/>
          </p:nvPr>
        </p:nvSpPr>
        <p:spPr/>
        <p:txBody>
          <a:bodyPr/>
          <a:lstStyle/>
          <a:p>
            <a:endParaRPr lang="cs-CZ" dirty="0"/>
          </a:p>
        </p:txBody>
      </p:sp>
      <p:sp>
        <p:nvSpPr>
          <p:cNvPr id="3" name="Zástupný text 2">
            <a:extLst>
              <a:ext uri="{FF2B5EF4-FFF2-40B4-BE49-F238E27FC236}">
                <a16:creationId xmlns:a16="http://schemas.microsoft.com/office/drawing/2014/main" id="{D4352B28-AC2E-0512-C476-6348C65C6AA4}"/>
              </a:ext>
            </a:extLst>
          </p:cNvPr>
          <p:cNvSpPr>
            <a:spLocks noGrp="1"/>
          </p:cNvSpPr>
          <p:nvPr>
            <p:ph type="body" idx="1"/>
          </p:nvPr>
        </p:nvSpPr>
        <p:spPr/>
        <p:txBody>
          <a:bodyPr/>
          <a:lstStyle/>
          <a:p>
            <a:endParaRPr lang="cs-CZ"/>
          </a:p>
        </p:txBody>
      </p:sp>
      <p:pic>
        <p:nvPicPr>
          <p:cNvPr id="6" name="Obrázek 5" descr="Obsah obrázku text, snímek obrazovky, Písmo, řada/pruh&#10;&#10;Popis byl vytvořen automaticky">
            <a:extLst>
              <a:ext uri="{FF2B5EF4-FFF2-40B4-BE49-F238E27FC236}">
                <a16:creationId xmlns:a16="http://schemas.microsoft.com/office/drawing/2014/main" id="{681946F9-32EE-6E22-B428-44F45DCC2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45"/>
            <a:ext cx="12192000" cy="7031145"/>
          </a:xfrm>
          <a:prstGeom prst="rect">
            <a:avLst/>
          </a:prstGeom>
        </p:spPr>
      </p:pic>
    </p:spTree>
    <p:extLst>
      <p:ext uri="{BB962C8B-B14F-4D97-AF65-F5344CB8AC3E}">
        <p14:creationId xmlns:p14="http://schemas.microsoft.com/office/powerpoint/2010/main" val="157409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644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6444" name="Straight Connector 1644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446" name="Rectangle 1644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8090F8D-D59A-AA22-6B8C-CF8CE24FB791}"/>
              </a:ext>
            </a:extLst>
          </p:cNvPr>
          <p:cNvSpPr>
            <a:spLocks noGrp="1"/>
          </p:cNvSpPr>
          <p:nvPr>
            <p:ph type="title"/>
          </p:nvPr>
        </p:nvSpPr>
        <p:spPr>
          <a:xfrm>
            <a:off x="3931919" y="3917719"/>
            <a:ext cx="8465917" cy="2684996"/>
          </a:xfrm>
        </p:spPr>
        <p:txBody>
          <a:bodyPr vert="horz" lIns="91440" tIns="45720" rIns="91440" bIns="45720" rtlCol="0" anchor="ctr">
            <a:noAutofit/>
          </a:bodyPr>
          <a:lstStyle/>
          <a:p>
            <a:r>
              <a:rPr lang="en-US" sz="2000" b="1" i="0" kern="1200" spc="100" baseline="0" dirty="0">
                <a:solidFill>
                  <a:schemeClr val="tx1">
                    <a:lumMod val="85000"/>
                    <a:lumOff val="15000"/>
                  </a:schemeClr>
                </a:solidFill>
                <a:effectLst/>
                <a:latin typeface="+mj-lt"/>
                <a:ea typeface="+mj-ea"/>
                <a:cs typeface="+mj-cs"/>
              </a:rPr>
              <a:t>Priority 2024+ </a:t>
            </a:r>
            <a:r>
              <a:rPr lang="en-US" sz="2000" b="1" i="0" kern="1200" spc="100" baseline="0" dirty="0" err="1">
                <a:solidFill>
                  <a:schemeClr val="tx1">
                    <a:lumMod val="85000"/>
                    <a:lumOff val="15000"/>
                  </a:schemeClr>
                </a:solidFill>
                <a:effectLst/>
                <a:latin typeface="+mj-lt"/>
                <a:ea typeface="+mj-ea"/>
                <a:cs typeface="+mj-cs"/>
              </a:rPr>
              <a:t>představují</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rámec</a:t>
            </a:r>
            <a:r>
              <a:rPr lang="en-US" sz="2000" b="1" i="0" kern="1200" spc="100" baseline="0" dirty="0">
                <a:solidFill>
                  <a:schemeClr val="tx1">
                    <a:lumMod val="85000"/>
                    <a:lumOff val="15000"/>
                  </a:schemeClr>
                </a:solidFill>
                <a:effectLst/>
                <a:latin typeface="+mj-lt"/>
                <a:ea typeface="+mj-ea"/>
                <a:cs typeface="+mj-cs"/>
              </a:rPr>
              <a:t> a </a:t>
            </a:r>
            <a:r>
              <a:rPr lang="en-US" sz="2000" b="1" i="0" kern="1200" spc="100" baseline="0" dirty="0" err="1">
                <a:solidFill>
                  <a:schemeClr val="tx1">
                    <a:lumMod val="85000"/>
                    <a:lumOff val="15000"/>
                  </a:schemeClr>
                </a:solidFill>
                <a:effectLst/>
                <a:latin typeface="+mj-lt"/>
                <a:ea typeface="+mj-ea"/>
                <a:cs typeface="+mj-cs"/>
              </a:rPr>
              <a:t>definované</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oblasti</a:t>
            </a:r>
            <a:r>
              <a:rPr lang="en-US" sz="2000" b="1" i="0" kern="1200" spc="100" baseline="0" dirty="0">
                <a:solidFill>
                  <a:schemeClr val="tx1">
                    <a:lumMod val="85000"/>
                    <a:lumOff val="15000"/>
                  </a:schemeClr>
                </a:solidFill>
                <a:effectLst/>
                <a:latin typeface="+mj-lt"/>
                <a:ea typeface="+mj-ea"/>
                <a:cs typeface="+mj-cs"/>
              </a:rPr>
              <a:t> pro 2024 a </a:t>
            </a:r>
            <a:r>
              <a:rPr lang="en-US" sz="2000" b="1" i="0" kern="1200" spc="100" baseline="0" dirty="0" err="1">
                <a:solidFill>
                  <a:schemeClr val="tx1">
                    <a:lumMod val="85000"/>
                    <a:lumOff val="15000"/>
                  </a:schemeClr>
                </a:solidFill>
                <a:effectLst/>
                <a:latin typeface="+mj-lt"/>
                <a:ea typeface="+mj-ea"/>
                <a:cs typeface="+mj-cs"/>
              </a:rPr>
              <a:t>následující</a:t>
            </a:r>
            <a:r>
              <a:rPr lang="en-US" sz="2000" b="1" i="0" kern="1200" spc="100" baseline="0" dirty="0">
                <a:solidFill>
                  <a:schemeClr val="tx1">
                    <a:lumMod val="85000"/>
                    <a:lumOff val="15000"/>
                  </a:schemeClr>
                </a:solidFill>
                <a:effectLst/>
                <a:latin typeface="+mj-lt"/>
                <a:ea typeface="+mj-ea"/>
                <a:cs typeface="+mj-cs"/>
              </a:rPr>
              <a:t>. V </a:t>
            </a:r>
            <a:r>
              <a:rPr lang="en-US" sz="2000" b="1" i="0" kern="1200" spc="100" baseline="0" dirty="0" err="1">
                <a:solidFill>
                  <a:schemeClr val="tx1">
                    <a:lumMod val="85000"/>
                    <a:lumOff val="15000"/>
                  </a:schemeClr>
                </a:solidFill>
                <a:effectLst/>
                <a:latin typeface="+mj-lt"/>
                <a:ea typeface="+mj-ea"/>
                <a:cs typeface="+mj-cs"/>
              </a:rPr>
              <a:t>reakci</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na</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aktuální</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legislativní</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změny</a:t>
            </a:r>
            <a:r>
              <a:rPr lang="en-US" sz="2000" b="1" i="0" kern="1200" spc="100" baseline="0" dirty="0">
                <a:solidFill>
                  <a:schemeClr val="tx1">
                    <a:lumMod val="85000"/>
                    <a:lumOff val="15000"/>
                  </a:schemeClr>
                </a:solidFill>
                <a:effectLst/>
                <a:latin typeface="+mj-lt"/>
                <a:ea typeface="+mj-ea"/>
                <a:cs typeface="+mj-cs"/>
              </a:rPr>
              <a:t> a </a:t>
            </a:r>
            <a:r>
              <a:rPr lang="en-US" sz="2000" b="1" i="0" kern="1200" spc="100" baseline="0" dirty="0" err="1">
                <a:solidFill>
                  <a:schemeClr val="tx1">
                    <a:lumMod val="85000"/>
                    <a:lumOff val="15000"/>
                  </a:schemeClr>
                </a:solidFill>
                <a:effectLst/>
                <a:latin typeface="+mj-lt"/>
                <a:ea typeface="+mj-ea"/>
                <a:cs typeface="+mj-cs"/>
              </a:rPr>
              <a:t>jejich</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dopady</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případně</a:t>
            </a:r>
            <a:r>
              <a:rPr lang="en-US" sz="2000" b="1" i="0" kern="1200" spc="100" baseline="0" dirty="0">
                <a:solidFill>
                  <a:schemeClr val="tx1">
                    <a:lumMod val="85000"/>
                    <a:lumOff val="15000"/>
                  </a:schemeClr>
                </a:solidFill>
                <a:effectLst/>
                <a:latin typeface="+mj-lt"/>
                <a:ea typeface="+mj-ea"/>
                <a:cs typeface="+mj-cs"/>
              </a:rPr>
              <a:t> v </a:t>
            </a:r>
            <a:r>
              <a:rPr lang="en-US" sz="2000" b="1" i="0" kern="1200" spc="100" baseline="0" dirty="0" err="1">
                <a:solidFill>
                  <a:schemeClr val="tx1">
                    <a:lumMod val="85000"/>
                    <a:lumOff val="15000"/>
                  </a:schemeClr>
                </a:solidFill>
                <a:effectLst/>
                <a:latin typeface="+mj-lt"/>
                <a:ea typeface="+mj-ea"/>
                <a:cs typeface="+mj-cs"/>
              </a:rPr>
              <a:t>reakci</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na</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vývoj</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ruské</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agrese</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na</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Ukrajině</a:t>
            </a:r>
            <a:r>
              <a:rPr lang="en-US" sz="2000" b="1" i="0" kern="1200" spc="100" baseline="0" dirty="0">
                <a:solidFill>
                  <a:schemeClr val="tx1">
                    <a:lumMod val="85000"/>
                    <a:lumOff val="15000"/>
                  </a:schemeClr>
                </a:solidFill>
                <a:effectLst/>
                <a:latin typeface="+mj-lt"/>
                <a:ea typeface="+mj-ea"/>
                <a:cs typeface="+mj-cs"/>
              </a:rPr>
              <a:t> a </a:t>
            </a:r>
            <a:r>
              <a:rPr lang="en-US" sz="2000" b="1" i="0" kern="1200" spc="100" baseline="0" dirty="0" err="1">
                <a:solidFill>
                  <a:schemeClr val="tx1">
                    <a:lumMod val="85000"/>
                    <a:lumOff val="15000"/>
                  </a:schemeClr>
                </a:solidFill>
                <a:effectLst/>
                <a:latin typeface="+mj-lt"/>
                <a:ea typeface="+mj-ea"/>
                <a:cs typeface="+mj-cs"/>
              </a:rPr>
              <a:t>přílivu</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držitelů</a:t>
            </a:r>
            <a:r>
              <a:rPr lang="en-US" sz="2000" b="1" i="0" kern="1200" spc="100" baseline="0" dirty="0">
                <a:solidFill>
                  <a:schemeClr val="tx1">
                    <a:lumMod val="85000"/>
                    <a:lumOff val="15000"/>
                  </a:schemeClr>
                </a:solidFill>
                <a:effectLst/>
                <a:latin typeface="+mj-lt"/>
                <a:ea typeface="+mj-ea"/>
                <a:cs typeface="+mj-cs"/>
              </a:rPr>
              <a:t> DO </a:t>
            </a:r>
            <a:r>
              <a:rPr lang="en-US" sz="2000" b="1" i="0" kern="1200" spc="100" baseline="0" dirty="0" err="1">
                <a:solidFill>
                  <a:schemeClr val="tx1">
                    <a:lumMod val="85000"/>
                    <a:lumOff val="15000"/>
                  </a:schemeClr>
                </a:solidFill>
                <a:effectLst/>
                <a:latin typeface="+mj-lt"/>
                <a:ea typeface="+mj-ea"/>
                <a:cs typeface="+mj-cs"/>
              </a:rPr>
              <a:t>do</a:t>
            </a:r>
            <a:r>
              <a:rPr lang="en-US" sz="2000" b="1" i="0" kern="1200" spc="100" baseline="0" dirty="0">
                <a:solidFill>
                  <a:schemeClr val="tx1">
                    <a:lumMod val="85000"/>
                    <a:lumOff val="15000"/>
                  </a:schemeClr>
                </a:solidFill>
                <a:effectLst/>
                <a:latin typeface="+mj-lt"/>
                <a:ea typeface="+mj-ea"/>
                <a:cs typeface="+mj-cs"/>
              </a:rPr>
              <a:t> ČR a </a:t>
            </a:r>
            <a:r>
              <a:rPr lang="en-US" sz="2000" b="1" i="0" kern="1200" spc="100" baseline="0" dirty="0" err="1">
                <a:solidFill>
                  <a:schemeClr val="tx1">
                    <a:lumMod val="85000"/>
                    <a:lumOff val="15000"/>
                  </a:schemeClr>
                </a:solidFill>
                <a:effectLst/>
                <a:latin typeface="+mj-lt"/>
                <a:ea typeface="+mj-ea"/>
                <a:cs typeface="+mj-cs"/>
              </a:rPr>
              <a:t>další</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prioritní</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témata</a:t>
            </a:r>
            <a:r>
              <a:rPr lang="en-US" sz="2000" b="1" i="0" kern="1200" spc="100" baseline="0" dirty="0">
                <a:solidFill>
                  <a:schemeClr val="tx1">
                    <a:lumMod val="85000"/>
                    <a:lumOff val="15000"/>
                  </a:schemeClr>
                </a:solidFill>
                <a:effectLst/>
                <a:latin typeface="+mj-lt"/>
                <a:ea typeface="+mj-ea"/>
                <a:cs typeface="+mj-cs"/>
              </a:rPr>
              <a:t> v ČR </a:t>
            </a:r>
            <a:r>
              <a:rPr lang="en-US" sz="2000" b="1" i="0" u="sng" kern="1200" spc="100" baseline="0" dirty="0" err="1">
                <a:solidFill>
                  <a:schemeClr val="tx1">
                    <a:lumMod val="85000"/>
                    <a:lumOff val="15000"/>
                  </a:schemeClr>
                </a:solidFill>
                <a:effectLst/>
                <a:latin typeface="+mj-lt"/>
                <a:ea typeface="+mj-ea"/>
                <a:cs typeface="+mj-cs"/>
              </a:rPr>
              <a:t>může</a:t>
            </a:r>
            <a:r>
              <a:rPr lang="en-US" sz="2000" b="1" i="0" u="sng" kern="1200" spc="100" baseline="0" dirty="0">
                <a:solidFill>
                  <a:schemeClr val="tx1">
                    <a:lumMod val="85000"/>
                    <a:lumOff val="15000"/>
                  </a:schemeClr>
                </a:solidFill>
                <a:effectLst/>
                <a:latin typeface="+mj-lt"/>
                <a:ea typeface="+mj-ea"/>
                <a:cs typeface="+mj-cs"/>
              </a:rPr>
              <a:t> </a:t>
            </a:r>
            <a:r>
              <a:rPr lang="en-US" sz="2000" b="1" i="0" u="sng" kern="1200" spc="100" baseline="0" dirty="0" err="1">
                <a:solidFill>
                  <a:schemeClr val="tx1">
                    <a:lumMod val="85000"/>
                    <a:lumOff val="15000"/>
                  </a:schemeClr>
                </a:solidFill>
                <a:effectLst/>
                <a:latin typeface="+mj-lt"/>
                <a:ea typeface="+mj-ea"/>
                <a:cs typeface="+mj-cs"/>
              </a:rPr>
              <a:t>dojít</a:t>
            </a:r>
            <a:r>
              <a:rPr lang="en-US" sz="2000" b="1" i="0" u="sng" kern="1200" spc="100" baseline="0" dirty="0">
                <a:solidFill>
                  <a:schemeClr val="tx1">
                    <a:lumMod val="85000"/>
                    <a:lumOff val="15000"/>
                  </a:schemeClr>
                </a:solidFill>
                <a:effectLst/>
                <a:latin typeface="+mj-lt"/>
                <a:ea typeface="+mj-ea"/>
                <a:cs typeface="+mj-cs"/>
              </a:rPr>
              <a:t> k </a:t>
            </a:r>
            <a:r>
              <a:rPr lang="en-US" sz="2000" b="1" i="0" u="sng" kern="1200" spc="100" baseline="0" dirty="0" err="1">
                <a:solidFill>
                  <a:schemeClr val="tx1">
                    <a:lumMod val="85000"/>
                    <a:lumOff val="15000"/>
                  </a:schemeClr>
                </a:solidFill>
                <a:effectLst/>
                <a:latin typeface="+mj-lt"/>
                <a:ea typeface="+mj-ea"/>
                <a:cs typeface="+mj-cs"/>
              </a:rPr>
              <a:t>aktualizaci</a:t>
            </a:r>
            <a:r>
              <a:rPr lang="en-US" sz="2000" b="1" i="0" u="sng" kern="1200" spc="100" baseline="0" dirty="0">
                <a:solidFill>
                  <a:schemeClr val="tx1">
                    <a:lumMod val="85000"/>
                    <a:lumOff val="15000"/>
                  </a:schemeClr>
                </a:solidFill>
                <a:effectLst/>
                <a:latin typeface="+mj-lt"/>
                <a:ea typeface="+mj-ea"/>
                <a:cs typeface="+mj-cs"/>
              </a:rPr>
              <a:t> </a:t>
            </a:r>
            <a:r>
              <a:rPr lang="en-US" sz="2000" b="1" i="0" u="sng" kern="1200" spc="100" baseline="0" dirty="0" err="1">
                <a:solidFill>
                  <a:schemeClr val="tx1">
                    <a:lumMod val="85000"/>
                    <a:lumOff val="15000"/>
                  </a:schemeClr>
                </a:solidFill>
                <a:effectLst/>
                <a:latin typeface="+mj-lt"/>
                <a:ea typeface="+mj-ea"/>
                <a:cs typeface="+mj-cs"/>
              </a:rPr>
              <a:t>Priorit</a:t>
            </a:r>
            <a:r>
              <a:rPr lang="en-US" sz="2000" b="1" i="0" u="sng" kern="1200" spc="100" baseline="0" dirty="0">
                <a:solidFill>
                  <a:schemeClr val="tx1">
                    <a:lumMod val="85000"/>
                    <a:lumOff val="15000"/>
                  </a:schemeClr>
                </a:solidFill>
                <a:effectLst/>
                <a:latin typeface="+mj-lt"/>
                <a:ea typeface="+mj-ea"/>
                <a:cs typeface="+mj-cs"/>
              </a:rPr>
              <a:t> 2024+ a </a:t>
            </a:r>
            <a:r>
              <a:rPr lang="en-US" sz="2000" b="1" i="0" u="sng" kern="1200" spc="100" baseline="0" dirty="0" err="1">
                <a:solidFill>
                  <a:schemeClr val="tx1">
                    <a:lumMod val="85000"/>
                    <a:lumOff val="15000"/>
                  </a:schemeClr>
                </a:solidFill>
                <a:effectLst/>
                <a:latin typeface="+mj-lt"/>
                <a:ea typeface="+mj-ea"/>
                <a:cs typeface="+mj-cs"/>
              </a:rPr>
              <a:t>definovaných</a:t>
            </a:r>
            <a:r>
              <a:rPr lang="en-US" sz="2000" b="1" i="0" u="sng" kern="1200" spc="100" baseline="0" dirty="0">
                <a:solidFill>
                  <a:schemeClr val="tx1">
                    <a:lumMod val="85000"/>
                    <a:lumOff val="15000"/>
                  </a:schemeClr>
                </a:solidFill>
                <a:effectLst/>
                <a:latin typeface="+mj-lt"/>
                <a:ea typeface="+mj-ea"/>
                <a:cs typeface="+mj-cs"/>
              </a:rPr>
              <a:t> </a:t>
            </a:r>
            <a:r>
              <a:rPr lang="en-US" sz="2000" b="1" i="0" u="sng" kern="1200" spc="100" baseline="0" dirty="0" err="1">
                <a:solidFill>
                  <a:schemeClr val="tx1">
                    <a:lumMod val="85000"/>
                    <a:lumOff val="15000"/>
                  </a:schemeClr>
                </a:solidFill>
                <a:effectLst/>
                <a:latin typeface="+mj-lt"/>
                <a:ea typeface="+mj-ea"/>
                <a:cs typeface="+mj-cs"/>
              </a:rPr>
              <a:t>priorit</a:t>
            </a:r>
            <a:r>
              <a:rPr lang="en-US" sz="2000" b="1" i="0" u="sng" kern="1200" spc="100" baseline="0" dirty="0">
                <a:solidFill>
                  <a:schemeClr val="tx1">
                    <a:lumMod val="85000"/>
                    <a:lumOff val="15000"/>
                  </a:schemeClr>
                </a:solidFill>
                <a:effectLst/>
                <a:latin typeface="+mj-lt"/>
                <a:ea typeface="+mj-ea"/>
                <a:cs typeface="+mj-cs"/>
              </a:rPr>
              <a:t> a </a:t>
            </a:r>
            <a:r>
              <a:rPr lang="en-US" sz="2000" b="1" i="0" u="sng" kern="1200" spc="100" baseline="0" dirty="0" err="1">
                <a:solidFill>
                  <a:schemeClr val="tx1">
                    <a:lumMod val="85000"/>
                    <a:lumOff val="15000"/>
                  </a:schemeClr>
                </a:solidFill>
                <a:effectLst/>
                <a:latin typeface="+mj-lt"/>
                <a:ea typeface="+mj-ea"/>
                <a:cs typeface="+mj-cs"/>
              </a:rPr>
              <a:t>opatření</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tak</a:t>
            </a:r>
            <a:r>
              <a:rPr lang="en-US" sz="2000" b="1" i="0" kern="1200" spc="100" baseline="0" dirty="0">
                <a:solidFill>
                  <a:schemeClr val="tx1">
                    <a:lumMod val="85000"/>
                    <a:lumOff val="15000"/>
                  </a:schemeClr>
                </a:solidFill>
                <a:effectLst/>
                <a:latin typeface="+mj-lt"/>
                <a:ea typeface="+mj-ea"/>
                <a:cs typeface="+mj-cs"/>
              </a:rPr>
              <a:t> aby </a:t>
            </a:r>
            <a:r>
              <a:rPr lang="en-US" sz="2000" b="1" i="0" kern="1200" spc="100" baseline="0" dirty="0" err="1">
                <a:solidFill>
                  <a:schemeClr val="tx1">
                    <a:lumMod val="85000"/>
                    <a:lumOff val="15000"/>
                  </a:schemeClr>
                </a:solidFill>
                <a:effectLst/>
                <a:latin typeface="+mj-lt"/>
                <a:ea typeface="+mj-ea"/>
                <a:cs typeface="+mj-cs"/>
              </a:rPr>
              <a:t>dokument</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na</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tyto</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změny</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mohl</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adekvátně</a:t>
            </a:r>
            <a:r>
              <a:rPr lang="en-US" sz="2000" b="1" i="0" kern="1200" spc="100" baseline="0" dirty="0">
                <a:solidFill>
                  <a:schemeClr val="tx1">
                    <a:lumMod val="85000"/>
                    <a:lumOff val="15000"/>
                  </a:schemeClr>
                </a:solidFill>
                <a:effectLst/>
                <a:latin typeface="+mj-lt"/>
                <a:ea typeface="+mj-ea"/>
                <a:cs typeface="+mj-cs"/>
              </a:rPr>
              <a:t> </a:t>
            </a:r>
            <a:r>
              <a:rPr lang="en-US" sz="2000" b="1" i="0" kern="1200" spc="100" baseline="0" dirty="0" err="1">
                <a:solidFill>
                  <a:schemeClr val="tx1">
                    <a:lumMod val="85000"/>
                    <a:lumOff val="15000"/>
                  </a:schemeClr>
                </a:solidFill>
                <a:effectLst/>
                <a:latin typeface="+mj-lt"/>
                <a:ea typeface="+mj-ea"/>
                <a:cs typeface="+mj-cs"/>
              </a:rPr>
              <a:t>reagovat</a:t>
            </a:r>
            <a:r>
              <a:rPr lang="en-US" sz="2000" b="1" i="0" kern="1200" spc="100" baseline="0" dirty="0">
                <a:solidFill>
                  <a:schemeClr val="tx1">
                    <a:lumMod val="85000"/>
                    <a:lumOff val="15000"/>
                  </a:schemeClr>
                </a:solidFill>
                <a:effectLst/>
                <a:latin typeface="+mj-lt"/>
                <a:ea typeface="+mj-ea"/>
                <a:cs typeface="+mj-cs"/>
              </a:rPr>
              <a:t>.</a:t>
            </a:r>
            <a:br>
              <a:rPr lang="en-US" sz="2400" b="1" i="0" kern="1200" spc="100" baseline="0" dirty="0">
                <a:solidFill>
                  <a:schemeClr val="tx1">
                    <a:lumMod val="85000"/>
                    <a:lumOff val="15000"/>
                  </a:schemeClr>
                </a:solidFill>
                <a:effectLst/>
                <a:latin typeface="+mj-lt"/>
                <a:ea typeface="+mj-ea"/>
                <a:cs typeface="+mj-cs"/>
              </a:rPr>
            </a:br>
            <a:endParaRPr lang="en-US" sz="2400" b="1" i="0" kern="1200" spc="100" baseline="0" dirty="0">
              <a:solidFill>
                <a:schemeClr val="tx1">
                  <a:lumMod val="85000"/>
                  <a:lumOff val="15000"/>
                </a:schemeClr>
              </a:solidFill>
              <a:latin typeface="+mj-lt"/>
              <a:ea typeface="+mj-ea"/>
              <a:cs typeface="+mj-cs"/>
            </a:endParaRPr>
          </a:p>
        </p:txBody>
      </p:sp>
      <p:sp>
        <p:nvSpPr>
          <p:cNvPr id="3" name="Zástupný text 2">
            <a:extLst>
              <a:ext uri="{FF2B5EF4-FFF2-40B4-BE49-F238E27FC236}">
                <a16:creationId xmlns:a16="http://schemas.microsoft.com/office/drawing/2014/main" id="{C56557A9-6A36-849D-7CE3-5687D618CD08}"/>
              </a:ext>
            </a:extLst>
          </p:cNvPr>
          <p:cNvSpPr>
            <a:spLocks noGrp="1"/>
          </p:cNvSpPr>
          <p:nvPr>
            <p:ph type="body" idx="1"/>
          </p:nvPr>
        </p:nvSpPr>
        <p:spPr>
          <a:xfrm>
            <a:off x="5559552" y="3364601"/>
            <a:ext cx="5407013" cy="674594"/>
          </a:xfrm>
        </p:spPr>
        <p:txBody>
          <a:bodyPr vert="horz" lIns="91440" tIns="45720" rIns="91440" bIns="45720" rtlCol="0" anchor="t">
            <a:noAutofit/>
          </a:bodyPr>
          <a:lstStyle/>
          <a:p>
            <a:pPr>
              <a:lnSpc>
                <a:spcPct val="100000"/>
              </a:lnSpc>
            </a:pPr>
            <a:r>
              <a:rPr lang="en-US" sz="3600" b="1" i="0" dirty="0" err="1"/>
              <a:t>Závěr</a:t>
            </a:r>
            <a:r>
              <a:rPr lang="cs-CZ" sz="3600" b="1" i="0" dirty="0"/>
              <a:t> </a:t>
            </a:r>
            <a:endParaRPr lang="en-US" sz="3600" dirty="0"/>
          </a:p>
        </p:txBody>
      </p:sp>
      <p:pic>
        <p:nvPicPr>
          <p:cNvPr id="16394" name="Picture 10" descr="Ilustrace „Ukraine war map with russian combat tanks. War crisis, military  intervention in Ukraine. Russia invades Ukraine. Ukraine fight against  Russia; EU, USA new sanctions. Europe geopolitical conflict, 3D“ ze služby  Stock |">
            <a:extLst>
              <a:ext uri="{FF2B5EF4-FFF2-40B4-BE49-F238E27FC236}">
                <a16:creationId xmlns:a16="http://schemas.microsoft.com/office/drawing/2014/main" id="{32472C66-FE30-7C3A-87E0-A6435595E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80" r="20574" b="2"/>
          <a:stretch/>
        </p:blipFill>
        <p:spPr bwMode="auto">
          <a:xfrm>
            <a:off x="-2" y="331827"/>
            <a:ext cx="4070505" cy="6065548"/>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extLst>
            <a:ext uri="{909E8E84-426E-40DD-AFC4-6F175D3DCCD1}">
              <a14:hiddenFill xmlns:a14="http://schemas.microsoft.com/office/drawing/2010/main">
                <a:solidFill>
                  <a:srgbClr val="FFFFFF"/>
                </a:solidFill>
              </a14:hiddenFill>
            </a:ext>
          </a:extLst>
        </p:spPr>
      </p:pic>
      <p:pic>
        <p:nvPicPr>
          <p:cNvPr id="16396" name="Picture 12" descr="Ukrajinu v noci zasáhly další ruské drony, Kryvyj Rih hlásí výpadky proudu  - Seznam Zprávy">
            <a:extLst>
              <a:ext uri="{FF2B5EF4-FFF2-40B4-BE49-F238E27FC236}">
                <a16:creationId xmlns:a16="http://schemas.microsoft.com/office/drawing/2014/main" id="{5A1E92FC-BF29-657D-C1B0-51B8275BEF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67" r="22830"/>
          <a:stretch/>
        </p:blipFill>
        <p:spPr bwMode="auto">
          <a:xfrm>
            <a:off x="4353543" y="10"/>
            <a:ext cx="3566160" cy="3159738"/>
          </a:xfrm>
          <a:custGeom>
            <a:avLst/>
            <a:gdLst/>
            <a:ahLst/>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noFill/>
          <a:extLst>
            <a:ext uri="{909E8E84-426E-40DD-AFC4-6F175D3DCCD1}">
              <a14:hiddenFill xmlns:a14="http://schemas.microsoft.com/office/drawing/2010/main">
                <a:solidFill>
                  <a:srgbClr val="FFFFFF"/>
                </a:solidFill>
              </a14:hiddenFill>
            </a:ext>
          </a:extLst>
        </p:spPr>
      </p:pic>
      <p:pic>
        <p:nvPicPr>
          <p:cNvPr id="16388" name="Picture 4" descr="Russia's War on Ukraine, in Context | The New Yorker">
            <a:extLst>
              <a:ext uri="{FF2B5EF4-FFF2-40B4-BE49-F238E27FC236}">
                <a16:creationId xmlns:a16="http://schemas.microsoft.com/office/drawing/2014/main" id="{81EFB384-176F-E1BE-0CD1-0B364AFF1C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28" r="18626" b="1"/>
          <a:stretch/>
        </p:blipFill>
        <p:spPr bwMode="auto">
          <a:xfrm>
            <a:off x="8804396" y="2042"/>
            <a:ext cx="3387604" cy="4183848"/>
          </a:xfrm>
          <a:custGeom>
            <a:avLst/>
            <a:gdLst/>
            <a:ahLst/>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noFill/>
          <a:extLst>
            <a:ext uri="{909E8E84-426E-40DD-AFC4-6F175D3DCCD1}">
              <a14:hiddenFill xmlns:a14="http://schemas.microsoft.com/office/drawing/2010/main">
                <a:solidFill>
                  <a:srgbClr val="FFFFFF"/>
                </a:solidFill>
              </a14:hiddenFill>
            </a:ext>
          </a:extLst>
        </p:spPr>
      </p:pic>
      <p:sp>
        <p:nvSpPr>
          <p:cNvPr id="1644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13949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32C5C4-DFA3-5415-007A-1E657E079BF1}"/>
              </a:ext>
            </a:extLst>
          </p:cNvPr>
          <p:cNvSpPr>
            <a:spLocks noGrp="1"/>
          </p:cNvSpPr>
          <p:nvPr>
            <p:ph type="title"/>
          </p:nvPr>
        </p:nvSpPr>
        <p:spPr>
          <a:xfrm>
            <a:off x="1068497" y="1063256"/>
            <a:ext cx="5202648" cy="1540106"/>
          </a:xfrm>
        </p:spPr>
        <p:txBody>
          <a:bodyPr>
            <a:normAutofit/>
          </a:bodyPr>
          <a:lstStyle/>
          <a:p>
            <a:r>
              <a:rPr lang="cs-CZ" sz="4700" b="1" i="0" dirty="0">
                <a:solidFill>
                  <a:srgbClr val="0070C0"/>
                </a:solidFill>
                <a:latin typeface="+mn-lt"/>
              </a:rPr>
              <a:t>Důležité</a:t>
            </a:r>
            <a:r>
              <a:rPr lang="cs-CZ" sz="4700" b="1" i="0" dirty="0">
                <a:latin typeface="+mn-lt"/>
              </a:rPr>
              <a:t> </a:t>
            </a:r>
            <a:r>
              <a:rPr lang="cs-CZ" sz="4700" b="1" i="0" dirty="0">
                <a:solidFill>
                  <a:srgbClr val="0070C0"/>
                </a:solidFill>
                <a:latin typeface="+mn-lt"/>
              </a:rPr>
              <a:t>odkazy</a:t>
            </a:r>
            <a:r>
              <a:rPr lang="cs-CZ" sz="4700" b="1" i="0" dirty="0">
                <a:latin typeface="+mn-lt"/>
              </a:rPr>
              <a:t> a zdroje</a:t>
            </a:r>
          </a:p>
        </p:txBody>
      </p:sp>
      <p:cxnSp>
        <p:nvCxnSpPr>
          <p:cNvPr id="6153" name="Straight Connector 6152">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30E8F2A-147E-BC68-4A88-366231ADE79D}"/>
              </a:ext>
            </a:extLst>
          </p:cNvPr>
          <p:cNvSpPr>
            <a:spLocks noGrp="1"/>
          </p:cNvSpPr>
          <p:nvPr>
            <p:ph idx="1"/>
          </p:nvPr>
        </p:nvSpPr>
        <p:spPr>
          <a:xfrm>
            <a:off x="896648" y="2396971"/>
            <a:ext cx="5811147" cy="4110360"/>
          </a:xfrm>
        </p:spPr>
        <p:txBody>
          <a:bodyPr>
            <a:normAutofit fontScale="85000" lnSpcReduction="20000"/>
          </a:bodyPr>
          <a:lstStyle/>
          <a:p>
            <a:pPr>
              <a:lnSpc>
                <a:spcPct val="100000"/>
              </a:lnSpc>
            </a:pPr>
            <a:endParaRPr lang="cs-CZ" sz="1800" b="1" dirty="0">
              <a:solidFill>
                <a:srgbClr val="0070C0"/>
              </a:solidFill>
              <a:hlinkClick r:id="rId2">
                <a:extLst>
                  <a:ext uri="{A12FA001-AC4F-418D-AE19-62706E023703}">
                    <ahyp:hlinkClr xmlns:ahyp="http://schemas.microsoft.com/office/drawing/2018/hyperlinkcolor" val="tx"/>
                  </a:ext>
                </a:extLst>
              </a:hlinkClick>
            </a:endParaRPr>
          </a:p>
          <a:p>
            <a:pPr>
              <a:lnSpc>
                <a:spcPct val="100000"/>
              </a:lnSpc>
            </a:pPr>
            <a:r>
              <a:rPr lang="cs-CZ" sz="1800" b="1" dirty="0">
                <a:solidFill>
                  <a:srgbClr val="0070C0"/>
                </a:solidFill>
                <a:hlinkClick r:id="rId3">
                  <a:extLst>
                    <a:ext uri="{A12FA001-AC4F-418D-AE19-62706E023703}">
                      <ahyp:hlinkClr xmlns:ahyp="http://schemas.microsoft.com/office/drawing/2018/hyperlinkcolor" val="tx"/>
                    </a:ext>
                  </a:extLst>
                </a:hlinkClick>
              </a:rPr>
              <a:t>https://vlada.gov.cz/cz/ppov/zmocnenec-vlady-pro-lidska-prava/zmocnenecnenkyne-vlady-pro-lidska-prava-15656/</a:t>
            </a:r>
            <a:endParaRPr lang="cs-CZ" sz="1800" b="1" dirty="0">
              <a:solidFill>
                <a:srgbClr val="0070C0"/>
              </a:solidFill>
            </a:endParaRPr>
          </a:p>
          <a:p>
            <a:pPr>
              <a:lnSpc>
                <a:spcPct val="100000"/>
              </a:lnSpc>
            </a:pPr>
            <a:r>
              <a:rPr lang="cs-CZ" sz="1800" b="1" dirty="0">
                <a:solidFill>
                  <a:srgbClr val="0070C0"/>
                </a:solidFill>
                <a:hlinkClick r:id="rId2">
                  <a:extLst>
                    <a:ext uri="{A12FA001-AC4F-418D-AE19-62706E023703}">
                      <ahyp:hlinkClr xmlns:ahyp="http://schemas.microsoft.com/office/drawing/2018/hyperlinkcolor" val="tx"/>
                    </a:ext>
                  </a:extLst>
                </a:hlinkClick>
              </a:rPr>
              <a:t>https://www.mvcr.cz/clanek/sluzby-pro-verejnost-informace-pro-cizince-informace-pro-cizince.aspx</a:t>
            </a:r>
            <a:endParaRPr lang="cs-CZ" sz="1800" b="1" dirty="0">
              <a:solidFill>
                <a:srgbClr val="0070C0"/>
              </a:solidFill>
            </a:endParaRPr>
          </a:p>
          <a:p>
            <a:pPr>
              <a:lnSpc>
                <a:spcPct val="100000"/>
              </a:lnSpc>
            </a:pPr>
            <a:r>
              <a:rPr lang="cs-CZ" sz="1800" b="1" dirty="0">
                <a:solidFill>
                  <a:srgbClr val="0070C0"/>
                </a:solidFill>
                <a:hlinkClick r:id="rId4">
                  <a:extLst>
                    <a:ext uri="{A12FA001-AC4F-418D-AE19-62706E023703}">
                      <ahyp:hlinkClr xmlns:ahyp="http://schemas.microsoft.com/office/drawing/2018/hyperlinkcolor" val="tx"/>
                    </a:ext>
                  </a:extLst>
                </a:hlinkClick>
              </a:rPr>
              <a:t>https://www.mpsv.cz/pomoc-ukrajine</a:t>
            </a:r>
            <a:endParaRPr lang="cs-CZ" sz="1800" b="1" dirty="0">
              <a:solidFill>
                <a:srgbClr val="0070C0"/>
              </a:solidFill>
            </a:endParaRPr>
          </a:p>
          <a:p>
            <a:pPr>
              <a:lnSpc>
                <a:spcPct val="100000"/>
              </a:lnSpc>
            </a:pPr>
            <a:r>
              <a:rPr lang="cs-CZ" sz="1800" b="1" dirty="0">
                <a:solidFill>
                  <a:srgbClr val="0070C0"/>
                </a:solidFill>
                <a:hlinkClick r:id="rId5">
                  <a:extLst>
                    <a:ext uri="{A12FA001-AC4F-418D-AE19-62706E023703}">
                      <ahyp:hlinkClr xmlns:ahyp="http://schemas.microsoft.com/office/drawing/2018/hyperlinkcolor" val="tx"/>
                    </a:ext>
                  </a:extLst>
                </a:hlinkClick>
              </a:rPr>
              <a:t>https://www.nasiukrajinci.cz/cs</a:t>
            </a:r>
            <a:endParaRPr lang="cs-CZ" sz="1800" b="1" dirty="0">
              <a:solidFill>
                <a:srgbClr val="0070C0"/>
              </a:solidFill>
            </a:endParaRPr>
          </a:p>
          <a:p>
            <a:pPr>
              <a:lnSpc>
                <a:spcPct val="100000"/>
              </a:lnSpc>
            </a:pPr>
            <a:r>
              <a:rPr lang="cs-CZ" sz="1800" b="1" dirty="0">
                <a:solidFill>
                  <a:srgbClr val="0070C0"/>
                </a:solidFill>
                <a:hlinkClick r:id="rId6">
                  <a:extLst>
                    <a:ext uri="{A12FA001-AC4F-418D-AE19-62706E023703}">
                      <ahyp:hlinkClr xmlns:ahyp="http://schemas.microsoft.com/office/drawing/2018/hyperlinkcolor" val="tx"/>
                    </a:ext>
                  </a:extLst>
                </a:hlinkClick>
              </a:rPr>
              <a:t>https://frs.gov.cz/docasna-ochrana/#3</a:t>
            </a:r>
            <a:endParaRPr lang="cs-CZ" sz="1800" b="1" dirty="0">
              <a:solidFill>
                <a:srgbClr val="0070C0"/>
              </a:solidFill>
            </a:endParaRPr>
          </a:p>
          <a:p>
            <a:pPr>
              <a:lnSpc>
                <a:spcPct val="100000"/>
              </a:lnSpc>
            </a:pPr>
            <a:r>
              <a:rPr lang="cs-CZ" sz="1800" b="1" dirty="0">
                <a:solidFill>
                  <a:srgbClr val="0070C0"/>
                </a:solidFill>
                <a:hlinkClick r:id="rId7">
                  <a:extLst>
                    <a:ext uri="{A12FA001-AC4F-418D-AE19-62706E023703}">
                      <ahyp:hlinkClr xmlns:ahyp="http://schemas.microsoft.com/office/drawing/2018/hyperlinkcolor" val="tx"/>
                    </a:ext>
                  </a:extLst>
                </a:hlinkClick>
              </a:rPr>
              <a:t>https://www.integracnicentra.cz/liberecky-kraj/#aktuality</a:t>
            </a:r>
            <a:endParaRPr lang="cs-CZ" sz="1800" b="1" dirty="0">
              <a:solidFill>
                <a:srgbClr val="0070C0"/>
              </a:solidFill>
            </a:endParaRPr>
          </a:p>
          <a:p>
            <a:pPr>
              <a:lnSpc>
                <a:spcPct val="100000"/>
              </a:lnSpc>
            </a:pPr>
            <a:r>
              <a:rPr lang="cs-CZ" sz="1800" b="1" dirty="0">
                <a:solidFill>
                  <a:srgbClr val="0070C0"/>
                </a:solidFill>
                <a:hlinkClick r:id="rId8">
                  <a:extLst>
                    <a:ext uri="{A12FA001-AC4F-418D-AE19-62706E023703}">
                      <ahyp:hlinkClr xmlns:ahyp="http://schemas.microsoft.com/office/drawing/2018/hyperlinkcolor" val="tx"/>
                    </a:ext>
                  </a:extLst>
                </a:hlinkClick>
              </a:rPr>
              <a:t>https://gis.humpo.cz/portal/home/</a:t>
            </a:r>
            <a:endParaRPr lang="cs-CZ" sz="1800" b="1" dirty="0">
              <a:solidFill>
                <a:srgbClr val="0070C0"/>
              </a:solidFill>
            </a:endParaRPr>
          </a:p>
          <a:p>
            <a:pPr>
              <a:lnSpc>
                <a:spcPct val="100000"/>
              </a:lnSpc>
            </a:pPr>
            <a:r>
              <a:rPr lang="cs-CZ" sz="1800" b="1" dirty="0">
                <a:solidFill>
                  <a:srgbClr val="0070C0"/>
                </a:solidFill>
                <a:hlinkClick r:id="rId9">
                  <a:extLst>
                    <a:ext uri="{A12FA001-AC4F-418D-AE19-62706E023703}">
                      <ahyp:hlinkClr xmlns:ahyp="http://schemas.microsoft.com/office/drawing/2018/hyperlinkcolor" val="tx"/>
                    </a:ext>
                  </a:extLst>
                </a:hlinkClick>
              </a:rPr>
              <a:t>https://odbor-socialni.kraj-lbc.cz/page117</a:t>
            </a:r>
            <a:endParaRPr lang="cs-CZ" sz="1800" b="1" dirty="0">
              <a:solidFill>
                <a:srgbClr val="0070C0"/>
              </a:solidFill>
            </a:endParaRPr>
          </a:p>
          <a:p>
            <a:pPr>
              <a:lnSpc>
                <a:spcPct val="100000"/>
              </a:lnSpc>
            </a:pPr>
            <a:r>
              <a:rPr lang="cs-CZ" sz="1800" b="1" dirty="0">
                <a:solidFill>
                  <a:srgbClr val="0070C0"/>
                </a:solidFill>
                <a:hlinkClick r:id="rId10">
                  <a:extLst>
                    <a:ext uri="{A12FA001-AC4F-418D-AE19-62706E023703}">
                      <ahyp:hlinkClr xmlns:ahyp="http://schemas.microsoft.com/office/drawing/2018/hyperlinkcolor" val="tx"/>
                    </a:ext>
                  </a:extLst>
                </a:hlinkClick>
              </a:rPr>
              <a:t>https://kancelar-hejtmana.kraj-lbc.cz/page17/kontakty</a:t>
            </a:r>
            <a:endParaRPr lang="cs-CZ" sz="1800" b="1" dirty="0">
              <a:solidFill>
                <a:srgbClr val="0070C0"/>
              </a:solidFill>
            </a:endParaRPr>
          </a:p>
          <a:p>
            <a:pPr marL="0" indent="0">
              <a:lnSpc>
                <a:spcPct val="100000"/>
              </a:lnSpc>
              <a:buNone/>
            </a:pPr>
            <a:endParaRPr lang="cs-CZ" sz="1800" b="1" dirty="0">
              <a:solidFill>
                <a:srgbClr val="0070C0"/>
              </a:solidFill>
            </a:endParaRPr>
          </a:p>
          <a:p>
            <a:pPr>
              <a:lnSpc>
                <a:spcPct val="100000"/>
              </a:lnSpc>
            </a:pPr>
            <a:r>
              <a:rPr lang="cs-CZ" sz="1800" b="1" dirty="0">
                <a:solidFill>
                  <a:schemeClr val="tx1"/>
                </a:solidFill>
              </a:rPr>
              <a:t>Priority adaptace a integrace držitelů dočasné ochrany 2024+, Praha, listopad 2023, 26 s.</a:t>
            </a:r>
          </a:p>
        </p:txBody>
      </p:sp>
      <p:pic>
        <p:nvPicPr>
          <p:cNvPr id="6146" name="Picture 2" descr="What are the best sources on the internet to gain knowledge about  everything? - Quora">
            <a:extLst>
              <a:ext uri="{FF2B5EF4-FFF2-40B4-BE49-F238E27FC236}">
                <a16:creationId xmlns:a16="http://schemas.microsoft.com/office/drawing/2014/main" id="{9A896C58-CA5E-7D0E-BC14-E97740B0788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70" r="4" b="4"/>
          <a:stretch/>
        </p:blipFill>
        <p:spPr bwMode="auto">
          <a:xfrm>
            <a:off x="6707795" y="10"/>
            <a:ext cx="5484205" cy="3444271"/>
          </a:xfrm>
          <a:custGeom>
            <a:avLst/>
            <a:gdLst/>
            <a:ahLst/>
            <a:cxnLst/>
            <a:rect l="l" t="t" r="r" b="b"/>
            <a:pathLst>
              <a:path w="5484204" h="3440130">
                <a:moveTo>
                  <a:pt x="1896542" y="0"/>
                </a:moveTo>
                <a:lnTo>
                  <a:pt x="5484204" y="0"/>
                </a:lnTo>
                <a:lnTo>
                  <a:pt x="5484204" y="3440130"/>
                </a:lnTo>
                <a:lnTo>
                  <a:pt x="0" y="3440130"/>
                </a:lnTo>
                <a:lnTo>
                  <a:pt x="1141" y="3395024"/>
                </a:lnTo>
                <a:cubicBezTo>
                  <a:pt x="69584" y="2044806"/>
                  <a:pt x="746545" y="855134"/>
                  <a:pt x="1763241" y="94793"/>
                </a:cubicBezTo>
                <a:close/>
              </a:path>
            </a:pathLst>
          </a:custGeom>
          <a:noFill/>
          <a:extLst>
            <a:ext uri="{909E8E84-426E-40DD-AFC4-6F175D3DCCD1}">
              <a14:hiddenFill xmlns:a14="http://schemas.microsoft.com/office/drawing/2010/main">
                <a:solidFill>
                  <a:srgbClr val="FFFFFF"/>
                </a:solidFill>
              </a14:hiddenFill>
            </a:ext>
          </a:extLst>
        </p:spPr>
      </p:pic>
      <p:pic>
        <p:nvPicPr>
          <p:cNvPr id="5" name="Obrázek 4" descr="Obsah obrázku text, muž, Lidská tvář, oblečení&#10;&#10;Popis byl vytvořen automaticky">
            <a:extLst>
              <a:ext uri="{FF2B5EF4-FFF2-40B4-BE49-F238E27FC236}">
                <a16:creationId xmlns:a16="http://schemas.microsoft.com/office/drawing/2014/main" id="{20A04257-DD87-9E97-7A48-52F9C39507BD}"/>
              </a:ext>
            </a:extLst>
          </p:cNvPr>
          <p:cNvPicPr>
            <a:picLocks noChangeAspect="1"/>
          </p:cNvPicPr>
          <p:nvPr/>
        </p:nvPicPr>
        <p:blipFill rotWithShape="1">
          <a:blip r:embed="rId12">
            <a:extLst>
              <a:ext uri="{28A0092B-C50C-407E-A947-70E740481C1C}">
                <a14:useLocalDpi xmlns:a14="http://schemas.microsoft.com/office/drawing/2010/main" val="0"/>
              </a:ext>
            </a:extLst>
          </a:blip>
          <a:srcRect t="3368" r="4" b="1478"/>
          <a:stretch/>
        </p:blipFill>
        <p:spPr>
          <a:xfrm>
            <a:off x="6707795" y="3421984"/>
            <a:ext cx="5484205" cy="3444281"/>
          </a:xfrm>
          <a:custGeom>
            <a:avLst/>
            <a:gdLst/>
            <a:ahLst/>
            <a:cxnLst/>
            <a:rect l="l" t="t" r="r" b="b"/>
            <a:pathLst>
              <a:path w="5496962" h="3440130">
                <a:moveTo>
                  <a:pt x="5150" y="0"/>
                </a:moveTo>
                <a:lnTo>
                  <a:pt x="5496962" y="0"/>
                </a:lnTo>
                <a:lnTo>
                  <a:pt x="5496962" y="3440130"/>
                </a:lnTo>
                <a:lnTo>
                  <a:pt x="1419601" y="3440130"/>
                </a:lnTo>
                <a:lnTo>
                  <a:pt x="1289035" y="3315647"/>
                </a:lnTo>
                <a:cubicBezTo>
                  <a:pt x="492603" y="2519215"/>
                  <a:pt x="0" y="1418956"/>
                  <a:pt x="0" y="203642"/>
                </a:cubicBezTo>
                <a:close/>
              </a:path>
            </a:pathLst>
          </a:custGeom>
        </p:spPr>
      </p:pic>
      <p:sp>
        <p:nvSpPr>
          <p:cNvPr id="615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94572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Tisk, Materiální vlastnost, účtenka&#10;&#10;Popis byl vytvořen automaticky">
            <a:extLst>
              <a:ext uri="{FF2B5EF4-FFF2-40B4-BE49-F238E27FC236}">
                <a16:creationId xmlns:a16="http://schemas.microsoft.com/office/drawing/2014/main" id="{493D3D85-1014-14AB-5461-BB1A8E589E6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Ovál 2">
            <a:extLst>
              <a:ext uri="{FF2B5EF4-FFF2-40B4-BE49-F238E27FC236}">
                <a16:creationId xmlns:a16="http://schemas.microsoft.com/office/drawing/2014/main" id="{AC1CB6E6-2411-A520-822B-01A6C126FD9D}"/>
              </a:ext>
            </a:extLst>
          </p:cNvPr>
          <p:cNvSpPr/>
          <p:nvPr/>
        </p:nvSpPr>
        <p:spPr>
          <a:xfrm>
            <a:off x="4464631" y="147329"/>
            <a:ext cx="3364376" cy="317934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ln>
                <a:solidFill>
                  <a:srgbClr val="FF9900"/>
                </a:solidFill>
              </a:ln>
            </a:endParaRPr>
          </a:p>
        </p:txBody>
      </p:sp>
      <p:sp>
        <p:nvSpPr>
          <p:cNvPr id="4" name="TextovéPole 3">
            <a:extLst>
              <a:ext uri="{FF2B5EF4-FFF2-40B4-BE49-F238E27FC236}">
                <a16:creationId xmlns:a16="http://schemas.microsoft.com/office/drawing/2014/main" id="{9B513B09-2703-333E-7D61-A98388F84A07}"/>
              </a:ext>
            </a:extLst>
          </p:cNvPr>
          <p:cNvSpPr txBox="1"/>
          <p:nvPr/>
        </p:nvSpPr>
        <p:spPr>
          <a:xfrm>
            <a:off x="4630594" y="1018571"/>
            <a:ext cx="3032449" cy="1569660"/>
          </a:xfrm>
          <a:prstGeom prst="rect">
            <a:avLst/>
          </a:prstGeom>
          <a:noFill/>
        </p:spPr>
        <p:txBody>
          <a:bodyPr wrap="square" rtlCol="0">
            <a:spAutoFit/>
          </a:bodyPr>
          <a:lstStyle/>
          <a:p>
            <a:pPr algn="ctr"/>
            <a:r>
              <a:rPr lang="cs-CZ" sz="4800" b="1" dirty="0">
                <a:latin typeface="Bahnschrift SemiBold Condensed" panose="020B0502040204020203" pitchFamily="34" charset="0"/>
              </a:rPr>
              <a:t>DISKUZE </a:t>
            </a:r>
          </a:p>
          <a:p>
            <a:pPr algn="ctr"/>
            <a:r>
              <a:rPr lang="cs-CZ" sz="4800" b="1" dirty="0">
                <a:latin typeface="Bahnschrift SemiBold Condensed" panose="020B0502040204020203" pitchFamily="34" charset="0"/>
              </a:rPr>
              <a:t>A ZÁVĚR</a:t>
            </a:r>
          </a:p>
        </p:txBody>
      </p:sp>
      <p:pic>
        <p:nvPicPr>
          <p:cNvPr id="1032" name="Picture 8" descr="Schody Sluka - Výroba, vzorkovna a 3D vizualizace schodišť na míru">
            <a:extLst>
              <a:ext uri="{FF2B5EF4-FFF2-40B4-BE49-F238E27FC236}">
                <a16:creationId xmlns:a16="http://schemas.microsoft.com/office/drawing/2014/main" id="{3238E46F-190E-7816-88CE-0AC54639A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0" y="2010159"/>
            <a:ext cx="1703520" cy="167975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Více než 600 obrázků na téma Rozhovor a Nábor zdarma - Pixabay">
            <a:extLst>
              <a:ext uri="{FF2B5EF4-FFF2-40B4-BE49-F238E27FC236}">
                <a16:creationId xmlns:a16="http://schemas.microsoft.com/office/drawing/2014/main" id="{1EAF278A-9B1D-E03A-1671-7C0AEFBA6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461" y="280128"/>
            <a:ext cx="1204714" cy="90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6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056"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058" name="Straight Connector 2057">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060" name="Rectangle 205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F5E98E-44B8-2779-A098-591FF6A6DE18}"/>
              </a:ext>
            </a:extLst>
          </p:cNvPr>
          <p:cNvSpPr>
            <a:spLocks noGrp="1"/>
          </p:cNvSpPr>
          <p:nvPr>
            <p:ph type="title"/>
          </p:nvPr>
        </p:nvSpPr>
        <p:spPr>
          <a:xfrm>
            <a:off x="4558209" y="1313453"/>
            <a:ext cx="7346348" cy="4300963"/>
          </a:xfrm>
        </p:spPr>
        <p:txBody>
          <a:bodyPr vert="horz" lIns="91440" tIns="45720" rIns="91440" bIns="45720" rtlCol="0" anchor="b">
            <a:noAutofit/>
          </a:bodyPr>
          <a:lstStyle/>
          <a:p>
            <a:r>
              <a:rPr lang="en-US" sz="2800" b="1" i="0" dirty="0" err="1"/>
              <a:t>Úvod</a:t>
            </a:r>
            <a:br>
              <a:rPr lang="en-US" sz="2800" b="1" i="0" dirty="0"/>
            </a:br>
            <a:br>
              <a:rPr lang="en-US" sz="2800" b="1" i="0" dirty="0"/>
            </a:br>
            <a:r>
              <a:rPr lang="en-US" sz="2800" b="1" i="0" dirty="0" err="1"/>
              <a:t>Definované</a:t>
            </a:r>
            <a:r>
              <a:rPr lang="en-US" sz="2800" b="1" i="0" dirty="0"/>
              <a:t> </a:t>
            </a:r>
            <a:r>
              <a:rPr lang="en-US" sz="2800" b="1" i="0" dirty="0" err="1"/>
              <a:t>fáze</a:t>
            </a:r>
            <a:br>
              <a:rPr lang="en-US" sz="2800" b="1" i="0" dirty="0"/>
            </a:br>
            <a:br>
              <a:rPr lang="en-US" sz="2800" b="1" i="0" dirty="0"/>
            </a:br>
            <a:r>
              <a:rPr lang="en-US" sz="2800" b="1" i="0" dirty="0" err="1"/>
              <a:t>Cíle</a:t>
            </a:r>
            <a:r>
              <a:rPr lang="en-US" sz="2800" b="1" i="0" dirty="0"/>
              <a:t> </a:t>
            </a:r>
            <a:r>
              <a:rPr lang="en-US" sz="2800" b="1" i="0" dirty="0" err="1"/>
              <a:t>priorit</a:t>
            </a:r>
            <a:r>
              <a:rPr lang="en-US" sz="2800" b="1" i="0" dirty="0"/>
              <a:t> </a:t>
            </a:r>
            <a:r>
              <a:rPr lang="en-US" sz="2800" b="1" i="0" dirty="0" err="1"/>
              <a:t>adaptace</a:t>
            </a:r>
            <a:r>
              <a:rPr lang="en-US" sz="2800" b="1" i="0" dirty="0"/>
              <a:t> a </a:t>
            </a:r>
            <a:r>
              <a:rPr lang="en-US" sz="2800" b="1" i="0" dirty="0" err="1"/>
              <a:t>integrace</a:t>
            </a:r>
            <a:r>
              <a:rPr lang="en-US" sz="2800" b="1" i="0" dirty="0"/>
              <a:t> 2024+</a:t>
            </a:r>
            <a:br>
              <a:rPr lang="en-US" sz="2800" b="1" i="0" dirty="0"/>
            </a:br>
            <a:br>
              <a:rPr lang="en-US" sz="2800" b="1" i="0" dirty="0"/>
            </a:br>
            <a:r>
              <a:rPr lang="en-US" sz="2800" b="1" i="0" dirty="0" err="1"/>
              <a:t>Shrnutí</a:t>
            </a:r>
            <a:r>
              <a:rPr lang="en-US" sz="2800" b="1" i="0" dirty="0"/>
              <a:t> </a:t>
            </a:r>
            <a:r>
              <a:rPr lang="en-US" sz="2800" b="1" i="0" dirty="0" err="1"/>
              <a:t>dosavadního</a:t>
            </a:r>
            <a:r>
              <a:rPr lang="en-US" sz="2800" b="1" i="0" dirty="0"/>
              <a:t> </a:t>
            </a:r>
            <a:r>
              <a:rPr lang="en-US" sz="2800" b="1" i="0" dirty="0" err="1"/>
              <a:t>vývoje</a:t>
            </a:r>
            <a:br>
              <a:rPr lang="en-US" sz="2800" b="1" i="0" dirty="0"/>
            </a:br>
            <a:br>
              <a:rPr lang="en-US" sz="2800" b="1" i="0" dirty="0"/>
            </a:br>
            <a:r>
              <a:rPr lang="en-US" sz="2800" b="1" i="0" dirty="0" err="1"/>
              <a:t>Závěr</a:t>
            </a:r>
            <a:r>
              <a:rPr lang="cs-CZ" sz="2800" b="1" i="0" dirty="0"/>
              <a:t> a dotazy</a:t>
            </a:r>
            <a:endParaRPr lang="en-US" sz="2800" b="1" i="0" dirty="0"/>
          </a:p>
        </p:txBody>
      </p:sp>
      <p:sp>
        <p:nvSpPr>
          <p:cNvPr id="3" name="Zástupný text 2">
            <a:extLst>
              <a:ext uri="{FF2B5EF4-FFF2-40B4-BE49-F238E27FC236}">
                <a16:creationId xmlns:a16="http://schemas.microsoft.com/office/drawing/2014/main" id="{4576EB27-A6CE-86E8-6434-05D529D8C28C}"/>
              </a:ext>
            </a:extLst>
          </p:cNvPr>
          <p:cNvSpPr>
            <a:spLocks noGrp="1"/>
          </p:cNvSpPr>
          <p:nvPr>
            <p:ph type="body" idx="1"/>
          </p:nvPr>
        </p:nvSpPr>
        <p:spPr>
          <a:xfrm>
            <a:off x="4558208" y="931716"/>
            <a:ext cx="6821663" cy="1403837"/>
          </a:xfrm>
        </p:spPr>
        <p:txBody>
          <a:bodyPr vert="horz" lIns="91440" tIns="45720" rIns="91440" bIns="45720" rtlCol="0" anchor="t">
            <a:normAutofit/>
          </a:bodyPr>
          <a:lstStyle/>
          <a:p>
            <a:pPr>
              <a:lnSpc>
                <a:spcPct val="100000"/>
              </a:lnSpc>
            </a:pPr>
            <a:r>
              <a:rPr lang="en-US" sz="2800" b="1" i="0" dirty="0" err="1"/>
              <a:t>Obsah</a:t>
            </a:r>
            <a:r>
              <a:rPr lang="cs-CZ" sz="2800" b="1" i="0" dirty="0"/>
              <a:t>:</a:t>
            </a:r>
            <a:endParaRPr lang="en-US" sz="2800" b="1" i="0" dirty="0"/>
          </a:p>
        </p:txBody>
      </p:sp>
      <p:pic>
        <p:nvPicPr>
          <p:cNvPr id="2051" name="Picture 3" descr="Plánování obsahu a obsah jako takový | Propagace na internetu">
            <a:extLst>
              <a:ext uri="{FF2B5EF4-FFF2-40B4-BE49-F238E27FC236}">
                <a16:creationId xmlns:a16="http://schemas.microsoft.com/office/drawing/2014/main" id="{FF5A0D4D-7541-E121-306B-D56818A3E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445"/>
          <a:stretch/>
        </p:blipFill>
        <p:spPr bwMode="auto">
          <a:xfrm>
            <a:off x="0" y="1221676"/>
            <a:ext cx="4572064" cy="4414648"/>
          </a:xfrm>
          <a:prstGeom prst="rect">
            <a:avLst/>
          </a:prstGeom>
          <a:noFill/>
          <a:extLst>
            <a:ext uri="{909E8E84-426E-40DD-AFC4-6F175D3DCCD1}">
              <a14:hiddenFill xmlns:a14="http://schemas.microsoft.com/office/drawing/2010/main">
                <a:solidFill>
                  <a:srgbClr val="FFFFFF"/>
                </a:solidFill>
              </a14:hiddenFill>
            </a:ext>
          </a:extLst>
        </p:spPr>
      </p:pic>
      <p:sp>
        <p:nvSpPr>
          <p:cNvPr id="2062"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Obrázek 5" descr="Obsah obrázku text, Písmo, logo, Grafika&#10;&#10;Popis byl vytvořen automaticky">
            <a:extLst>
              <a:ext uri="{FF2B5EF4-FFF2-40B4-BE49-F238E27FC236}">
                <a16:creationId xmlns:a16="http://schemas.microsoft.com/office/drawing/2014/main" id="{F2527BA5-08CC-D332-E735-11C01982D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633" y="381737"/>
            <a:ext cx="1401377" cy="549979"/>
          </a:xfrm>
          <a:prstGeom prst="rect">
            <a:avLst/>
          </a:prstGeom>
        </p:spPr>
      </p:pic>
    </p:spTree>
    <p:extLst>
      <p:ext uri="{BB962C8B-B14F-4D97-AF65-F5344CB8AC3E}">
        <p14:creationId xmlns:p14="http://schemas.microsoft.com/office/powerpoint/2010/main" val="386341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096"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098" name="Straight Connector 3097">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00" name="Rectangle 309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TRATEGIE A PRIORITY – Vladimír Kebo">
            <a:extLst>
              <a:ext uri="{FF2B5EF4-FFF2-40B4-BE49-F238E27FC236}">
                <a16:creationId xmlns:a16="http://schemas.microsoft.com/office/drawing/2014/main" id="{0CE5614F-4B2E-A2C1-D34A-63CACCCAE93A}"/>
              </a:ext>
            </a:extLst>
          </p:cNvPr>
          <p:cNvPicPr>
            <a:picLocks noChangeAspect="1" noChangeArrowheads="1"/>
          </p:cNvPicPr>
          <p:nvPr/>
        </p:nvPicPr>
        <p:blipFill rotWithShape="1">
          <a:blip r:embed="rId2">
            <a:alphaModFix amt="33000"/>
            <a:extLst>
              <a:ext uri="{28A0092B-C50C-407E-A947-70E740481C1C}">
                <a14:useLocalDpi xmlns:a14="http://schemas.microsoft.com/office/drawing/2010/main" val="0"/>
              </a:ext>
            </a:extLst>
          </a:blip>
          <a:srcRect r="11111"/>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1CF0945-C5B8-81D5-B5E2-7E8BA0680739}"/>
              </a:ext>
            </a:extLst>
          </p:cNvPr>
          <p:cNvSpPr>
            <a:spLocks noGrp="1"/>
          </p:cNvSpPr>
          <p:nvPr>
            <p:ph type="title"/>
          </p:nvPr>
        </p:nvSpPr>
        <p:spPr>
          <a:xfrm>
            <a:off x="869441" y="3264408"/>
            <a:ext cx="10989181" cy="3888877"/>
          </a:xfrm>
        </p:spPr>
        <p:txBody>
          <a:bodyPr vert="horz" lIns="91440" tIns="45720" rIns="91440" bIns="45720" rtlCol="0" anchor="t">
            <a:normAutofit/>
          </a:bodyPr>
          <a:lstStyle/>
          <a:p>
            <a:pPr algn="just"/>
            <a:r>
              <a:rPr lang="en-US" sz="2900" b="1" dirty="0">
                <a:effectLst/>
              </a:rPr>
              <a:t>„Priority </a:t>
            </a:r>
            <a:r>
              <a:rPr lang="en-US" sz="2900" b="1" dirty="0" err="1">
                <a:effectLst/>
              </a:rPr>
              <a:t>adaptace</a:t>
            </a:r>
            <a:r>
              <a:rPr lang="en-US" sz="2900" b="1" dirty="0">
                <a:effectLst/>
              </a:rPr>
              <a:t> a </a:t>
            </a:r>
            <a:r>
              <a:rPr lang="en-US" sz="2900" b="1" dirty="0" err="1">
                <a:effectLst/>
              </a:rPr>
              <a:t>integrace</a:t>
            </a:r>
            <a:r>
              <a:rPr lang="en-US" sz="2900" b="1" dirty="0">
                <a:effectLst/>
              </a:rPr>
              <a:t> </a:t>
            </a:r>
            <a:r>
              <a:rPr lang="en-US" sz="2900" b="1" dirty="0" err="1">
                <a:effectLst/>
              </a:rPr>
              <a:t>držitelů</a:t>
            </a:r>
            <a:r>
              <a:rPr lang="en-US" sz="2900" b="1" dirty="0">
                <a:effectLst/>
              </a:rPr>
              <a:t> </a:t>
            </a:r>
            <a:r>
              <a:rPr lang="en-US" sz="2900" b="1" dirty="0" err="1">
                <a:effectLst/>
              </a:rPr>
              <a:t>dočasné</a:t>
            </a:r>
            <a:r>
              <a:rPr lang="en-US" sz="2900" b="1" dirty="0">
                <a:effectLst/>
              </a:rPr>
              <a:t> </a:t>
            </a:r>
            <a:r>
              <a:rPr lang="en-US" sz="2900" b="1" dirty="0" err="1">
                <a:effectLst/>
              </a:rPr>
              <a:t>ochrany</a:t>
            </a:r>
            <a:r>
              <a:rPr lang="en-US" sz="2900" b="1" dirty="0">
                <a:effectLst/>
              </a:rPr>
              <a:t> 2024+“ </a:t>
            </a:r>
            <a:r>
              <a:rPr lang="en-US" sz="2900" b="1" dirty="0" err="1">
                <a:effectLst/>
              </a:rPr>
              <a:t>navazuje</a:t>
            </a:r>
            <a:r>
              <a:rPr lang="en-US" sz="2900" b="1" dirty="0">
                <a:effectLst/>
              </a:rPr>
              <a:t> </a:t>
            </a:r>
            <a:r>
              <a:rPr lang="en-US" sz="2900" b="1" dirty="0" err="1">
                <a:effectLst/>
              </a:rPr>
              <a:t>na</a:t>
            </a:r>
            <a:r>
              <a:rPr lang="en-US" sz="2900" b="1" dirty="0">
                <a:effectLst/>
              </a:rPr>
              <a:t> </a:t>
            </a:r>
            <a:r>
              <a:rPr lang="en-US" sz="2900" b="1" dirty="0" err="1">
                <a:effectLst/>
              </a:rPr>
              <a:t>dokument</a:t>
            </a:r>
            <a:r>
              <a:rPr lang="en-US" sz="2900" b="1" dirty="0">
                <a:effectLst/>
              </a:rPr>
              <a:t> „</a:t>
            </a:r>
            <a:r>
              <a:rPr lang="en-US" sz="2900" b="1" dirty="0" err="1">
                <a:effectLst/>
              </a:rPr>
              <a:t>Stanovení</a:t>
            </a:r>
            <a:r>
              <a:rPr lang="en-US" sz="2900" b="1" dirty="0">
                <a:effectLst/>
              </a:rPr>
              <a:t> </a:t>
            </a:r>
            <a:r>
              <a:rPr lang="en-US" sz="2900" b="1" dirty="0" err="1">
                <a:effectLst/>
              </a:rPr>
              <a:t>strategických</a:t>
            </a:r>
            <a:r>
              <a:rPr lang="en-US" sz="2900" b="1" dirty="0">
                <a:effectLst/>
              </a:rPr>
              <a:t> </a:t>
            </a:r>
            <a:r>
              <a:rPr lang="en-US" sz="2900" b="1" dirty="0" err="1">
                <a:effectLst/>
              </a:rPr>
              <a:t>priorit</a:t>
            </a:r>
            <a:r>
              <a:rPr lang="en-US" sz="2900" b="1" dirty="0">
                <a:effectLst/>
              </a:rPr>
              <a:t> </a:t>
            </a:r>
            <a:r>
              <a:rPr lang="en-US" sz="2900" b="1" dirty="0" err="1">
                <a:effectLst/>
              </a:rPr>
              <a:t>vlády</a:t>
            </a:r>
            <a:r>
              <a:rPr lang="en-US" sz="2900" b="1" dirty="0">
                <a:effectLst/>
              </a:rPr>
              <a:t> </a:t>
            </a:r>
            <a:r>
              <a:rPr lang="en-US" sz="2900" b="1" dirty="0" err="1">
                <a:effectLst/>
              </a:rPr>
              <a:t>České</a:t>
            </a:r>
            <a:r>
              <a:rPr lang="en-US" sz="2900" b="1" dirty="0">
                <a:effectLst/>
              </a:rPr>
              <a:t> </a:t>
            </a:r>
            <a:r>
              <a:rPr lang="en-US" sz="2900" b="1" dirty="0" err="1">
                <a:effectLst/>
              </a:rPr>
              <a:t>republiky</a:t>
            </a:r>
            <a:r>
              <a:rPr lang="en-US" sz="2900" b="1" dirty="0">
                <a:effectLst/>
              </a:rPr>
              <a:t> pro </a:t>
            </a:r>
            <a:r>
              <a:rPr lang="en-US" sz="2900" b="1" dirty="0" err="1">
                <a:effectLst/>
              </a:rPr>
              <a:t>zvládání</a:t>
            </a:r>
            <a:r>
              <a:rPr lang="en-US" sz="2900" b="1" dirty="0">
                <a:effectLst/>
              </a:rPr>
              <a:t> </a:t>
            </a:r>
            <a:r>
              <a:rPr lang="en-US" sz="2900" b="1" dirty="0" err="1">
                <a:effectLst/>
              </a:rPr>
              <a:t>uprchlické</a:t>
            </a:r>
            <a:r>
              <a:rPr lang="en-US" sz="2900" b="1" dirty="0">
                <a:effectLst/>
              </a:rPr>
              <a:t> </a:t>
            </a:r>
            <a:r>
              <a:rPr lang="en-US" sz="2900" b="1" dirty="0" err="1">
                <a:effectLst/>
              </a:rPr>
              <a:t>vlny</a:t>
            </a:r>
            <a:r>
              <a:rPr lang="en-US" sz="2900" b="1" dirty="0">
                <a:effectLst/>
              </a:rPr>
              <a:t> </a:t>
            </a:r>
            <a:r>
              <a:rPr lang="en-US" sz="2900" b="1" dirty="0" err="1">
                <a:effectLst/>
              </a:rPr>
              <a:t>související</a:t>
            </a:r>
            <a:r>
              <a:rPr lang="en-US" sz="2900" b="1" dirty="0">
                <a:effectLst/>
              </a:rPr>
              <a:t> s </a:t>
            </a:r>
            <a:r>
              <a:rPr lang="en-US" sz="2900" b="1" dirty="0" err="1">
                <a:effectLst/>
              </a:rPr>
              <a:t>invazí</a:t>
            </a:r>
            <a:r>
              <a:rPr lang="en-US" sz="2900" b="1" dirty="0">
                <a:effectLst/>
              </a:rPr>
              <a:t> </a:t>
            </a:r>
            <a:r>
              <a:rPr lang="en-US" sz="2900" b="1" dirty="0" err="1">
                <a:effectLst/>
              </a:rPr>
              <a:t>Ruské</a:t>
            </a:r>
            <a:r>
              <a:rPr lang="en-US" sz="2900" b="1" dirty="0">
                <a:effectLst/>
              </a:rPr>
              <a:t> </a:t>
            </a:r>
            <a:r>
              <a:rPr lang="en-US" sz="2900" b="1" dirty="0" err="1">
                <a:effectLst/>
              </a:rPr>
              <a:t>federace</a:t>
            </a:r>
            <a:r>
              <a:rPr lang="en-US" sz="2900" b="1" dirty="0">
                <a:effectLst/>
              </a:rPr>
              <a:t> </a:t>
            </a:r>
            <a:r>
              <a:rPr lang="en-US" sz="2900" b="1" dirty="0" err="1">
                <a:effectLst/>
              </a:rPr>
              <a:t>na</a:t>
            </a:r>
            <a:r>
              <a:rPr lang="en-US" sz="2900" b="1" dirty="0">
                <a:effectLst/>
              </a:rPr>
              <a:t> </a:t>
            </a:r>
            <a:r>
              <a:rPr lang="en-US" sz="2900" b="1" dirty="0" err="1">
                <a:effectLst/>
              </a:rPr>
              <a:t>Ukrajinu</a:t>
            </a:r>
            <a:r>
              <a:rPr lang="en-US" sz="2900" b="1" dirty="0">
                <a:effectLst/>
              </a:rPr>
              <a:t>“ ze 13. 4. 2022 a </a:t>
            </a:r>
            <a:r>
              <a:rPr lang="en-US" sz="2900" b="1" dirty="0" err="1">
                <a:effectLst/>
              </a:rPr>
              <a:t>zaměřuje</a:t>
            </a:r>
            <a:r>
              <a:rPr lang="en-US" sz="2900" b="1" dirty="0">
                <a:effectLst/>
              </a:rPr>
              <a:t> se </a:t>
            </a:r>
            <a:r>
              <a:rPr lang="en-US" sz="2900" b="1" dirty="0" err="1">
                <a:effectLst/>
              </a:rPr>
              <a:t>na</a:t>
            </a:r>
            <a:r>
              <a:rPr lang="en-US" sz="2900" b="1" dirty="0">
                <a:effectLst/>
              </a:rPr>
              <a:t> </a:t>
            </a:r>
            <a:r>
              <a:rPr lang="en-US" sz="2900" b="1" dirty="0" err="1">
                <a:effectLst/>
              </a:rPr>
              <a:t>období</a:t>
            </a:r>
            <a:r>
              <a:rPr lang="en-US" sz="2900" b="1" dirty="0">
                <a:effectLst/>
              </a:rPr>
              <a:t> </a:t>
            </a:r>
            <a:r>
              <a:rPr lang="en-US" sz="2900" b="1" dirty="0" err="1">
                <a:effectLst/>
              </a:rPr>
              <a:t>prodloužení</a:t>
            </a:r>
            <a:r>
              <a:rPr lang="en-US" sz="2900" b="1" dirty="0">
                <a:effectLst/>
              </a:rPr>
              <a:t> </a:t>
            </a:r>
            <a:r>
              <a:rPr lang="en-US" sz="2900" b="1" dirty="0" err="1">
                <a:effectLst/>
              </a:rPr>
              <a:t>dočasné</a:t>
            </a:r>
            <a:r>
              <a:rPr lang="en-US" sz="2900" b="1" dirty="0">
                <a:effectLst/>
              </a:rPr>
              <a:t> </a:t>
            </a:r>
            <a:r>
              <a:rPr lang="en-US" sz="2900" b="1" dirty="0" err="1">
                <a:effectLst/>
              </a:rPr>
              <a:t>ochrany</a:t>
            </a:r>
            <a:r>
              <a:rPr lang="en-US" sz="2900" b="1" dirty="0">
                <a:effectLst/>
              </a:rPr>
              <a:t> (</a:t>
            </a:r>
            <a:r>
              <a:rPr lang="en-US" sz="2900" b="1" dirty="0" err="1">
                <a:effectLst/>
              </a:rPr>
              <a:t>dále</a:t>
            </a:r>
            <a:r>
              <a:rPr lang="en-US" sz="2900" b="1" dirty="0">
                <a:effectLst/>
              </a:rPr>
              <a:t> </a:t>
            </a:r>
            <a:r>
              <a:rPr lang="en-US" sz="2900" b="1" dirty="0" err="1">
                <a:effectLst/>
              </a:rPr>
              <a:t>také</a:t>
            </a:r>
            <a:r>
              <a:rPr lang="en-US" sz="2900" b="1" dirty="0">
                <a:effectLst/>
              </a:rPr>
              <a:t> „DO“) do </a:t>
            </a:r>
            <a:r>
              <a:rPr lang="en-US" sz="2900" b="1" dirty="0" err="1">
                <a:effectLst/>
              </a:rPr>
              <a:t>března</a:t>
            </a:r>
            <a:r>
              <a:rPr lang="en-US" sz="2900" b="1" dirty="0">
                <a:effectLst/>
              </a:rPr>
              <a:t> 2025.</a:t>
            </a:r>
            <a:endParaRPr lang="en-US" sz="2900" b="1" dirty="0"/>
          </a:p>
        </p:txBody>
      </p:sp>
      <p:sp>
        <p:nvSpPr>
          <p:cNvPr id="3" name="Zástupný text 2">
            <a:extLst>
              <a:ext uri="{FF2B5EF4-FFF2-40B4-BE49-F238E27FC236}">
                <a16:creationId xmlns:a16="http://schemas.microsoft.com/office/drawing/2014/main" id="{6BD62DDB-C4D4-8EBD-DD82-85AE315E3A76}"/>
              </a:ext>
            </a:extLst>
          </p:cNvPr>
          <p:cNvSpPr>
            <a:spLocks noGrp="1"/>
          </p:cNvSpPr>
          <p:nvPr>
            <p:ph type="body" idx="1"/>
          </p:nvPr>
        </p:nvSpPr>
        <p:spPr>
          <a:xfrm>
            <a:off x="869441" y="2026451"/>
            <a:ext cx="9169750" cy="704088"/>
          </a:xfrm>
        </p:spPr>
        <p:txBody>
          <a:bodyPr vert="horz" lIns="91440" tIns="45720" rIns="91440" bIns="45720" rtlCol="0">
            <a:normAutofit/>
          </a:bodyPr>
          <a:lstStyle/>
          <a:p>
            <a:pPr>
              <a:lnSpc>
                <a:spcPct val="100000"/>
              </a:lnSpc>
            </a:pPr>
            <a:r>
              <a:rPr lang="en-US" sz="3600" b="1" i="0" dirty="0" err="1"/>
              <a:t>Úvod</a:t>
            </a:r>
            <a:endParaRPr lang="en-US" sz="3600" i="0" dirty="0"/>
          </a:p>
        </p:txBody>
      </p:sp>
      <p:cxnSp>
        <p:nvCxnSpPr>
          <p:cNvPr id="3102" name="Straight Connector 3101">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04"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4" name="Obrázek 3" descr="Obsah obrázku text, Písmo, logo, Grafika&#10;&#10;Popis byl vytvořen automaticky">
            <a:extLst>
              <a:ext uri="{FF2B5EF4-FFF2-40B4-BE49-F238E27FC236}">
                <a16:creationId xmlns:a16="http://schemas.microsoft.com/office/drawing/2014/main" id="{833C365B-B8A8-3F23-9883-8949093A2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661" y="267973"/>
            <a:ext cx="1477961" cy="580035"/>
          </a:xfrm>
          <a:prstGeom prst="rect">
            <a:avLst/>
          </a:prstGeom>
        </p:spPr>
      </p:pic>
    </p:spTree>
    <p:extLst>
      <p:ext uri="{BB962C8B-B14F-4D97-AF65-F5344CB8AC3E}">
        <p14:creationId xmlns:p14="http://schemas.microsoft.com/office/powerpoint/2010/main" val="140044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4D7FB0-D83A-7670-BB1F-0525013C1627}"/>
              </a:ext>
            </a:extLst>
          </p:cNvPr>
          <p:cNvSpPr>
            <a:spLocks noGrp="1"/>
          </p:cNvSpPr>
          <p:nvPr>
            <p:ph type="title"/>
          </p:nvPr>
        </p:nvSpPr>
        <p:spPr>
          <a:xfrm>
            <a:off x="137160" y="932688"/>
            <a:ext cx="11987783" cy="7205472"/>
          </a:xfrm>
        </p:spPr>
        <p:txBody>
          <a:bodyPr>
            <a:normAutofit/>
          </a:bodyPr>
          <a:lstStyle/>
          <a:p>
            <a:pPr marL="342900" lvl="0" indent="-342900">
              <a:spcAft>
                <a:spcPts val="300"/>
              </a:spcAft>
            </a:pPr>
            <a:r>
              <a:rPr lang="cs-CZ" sz="1800" b="1" dirty="0">
                <a:effectLst/>
                <a:latin typeface="Calibri" panose="020F0502020204030204" pitchFamily="34" charset="0"/>
                <a:ea typeface="Times New Roman" panose="02020603050405020304" pitchFamily="18" charset="0"/>
                <a:cs typeface="Calibri" panose="020F0502020204030204" pitchFamily="34" charset="0"/>
              </a:rPr>
              <a:t>	</a:t>
            </a:r>
            <a:r>
              <a:rPr lang="cs-CZ" sz="2000" b="1" dirty="0">
                <a:solidFill>
                  <a:srgbClr val="FF0000"/>
                </a:solidFill>
                <a:effectLst/>
                <a:ea typeface="Times New Roman" panose="02020603050405020304" pitchFamily="18" charset="0"/>
                <a:cs typeface="Calibri" panose="020F0502020204030204" pitchFamily="34" charset="0"/>
              </a:rPr>
              <a:t>Fáze 1 </a:t>
            </a:r>
            <a:r>
              <a:rPr lang="cs-CZ" sz="2000" b="1" dirty="0">
                <a:effectLst/>
                <a:ea typeface="Times New Roman" panose="02020603050405020304" pitchFamily="18" charset="0"/>
                <a:cs typeface="Calibri" panose="020F0502020204030204" pitchFamily="34" charset="0"/>
              </a:rPr>
              <a:t>Boj o bezpečí: Pro scénář „Eskalace konfliktu“ tento dokument shrnuje podmínky pro aktivaci krizových opatření a vyhlášení nouzového stavu.</a:t>
            </a:r>
            <a:r>
              <a:rPr lang="cs-CZ" sz="2000" dirty="0">
                <a:effectLst/>
                <a:ea typeface="Times New Roman" panose="02020603050405020304" pitchFamily="18" charset="0"/>
                <a:cs typeface="Calibri" panose="020F0502020204030204" pitchFamily="34" charset="0"/>
              </a:rPr>
              <a:t> V případě setrvání v „Základním scénáři“, kdy dynamika příchodů nových držitelů DO bude odpovídat 4. kvartálu 2022 (tj. cca 10 tisíc osob měsíčně), budou dále platit již zavedená opatření pro registraci a podporu při zajištění základních potřeb nově příchozích držitelů DO.</a:t>
            </a:r>
            <a:br>
              <a:rPr lang="cs-CZ" sz="2000" dirty="0">
                <a:effectLst/>
                <a:ea typeface="Times New Roman" panose="02020603050405020304" pitchFamily="18" charset="0"/>
                <a:cs typeface="Calibri" panose="020F0502020204030204" pitchFamily="34" charset="0"/>
              </a:rPr>
            </a:br>
            <a:br>
              <a:rPr lang="cs-CZ" sz="2000" dirty="0">
                <a:effectLst/>
                <a:ea typeface="Times New Roman" panose="02020603050405020304" pitchFamily="18" charset="0"/>
                <a:cs typeface="Calibri" panose="020F0502020204030204" pitchFamily="34" charset="0"/>
              </a:rPr>
            </a:br>
            <a:r>
              <a:rPr lang="cs-CZ" sz="2000" b="1" dirty="0">
                <a:solidFill>
                  <a:srgbClr val="FFC000"/>
                </a:solidFill>
                <a:effectLst/>
                <a:ea typeface="Times New Roman" panose="02020603050405020304" pitchFamily="18" charset="0"/>
                <a:cs typeface="Calibri" panose="020F0502020204030204" pitchFamily="34" charset="0"/>
              </a:rPr>
              <a:t>Fáze 2 </a:t>
            </a:r>
            <a:r>
              <a:rPr lang="cs-CZ" sz="2000" b="1" dirty="0">
                <a:effectLst/>
                <a:ea typeface="Times New Roman" panose="02020603050405020304" pitchFamily="18" charset="0"/>
                <a:cs typeface="Calibri" panose="020F0502020204030204" pitchFamily="34" charset="0"/>
              </a:rPr>
              <a:t>Adaptace a soužití: Realizace opatření a dosažení výsledků při řešení lokálních kapacitních nedostatků, podpora držitelů DO při zapojení do každodenního života</a:t>
            </a:r>
            <a:r>
              <a:rPr lang="cs-CZ" sz="2000" dirty="0">
                <a:effectLst/>
                <a:ea typeface="Times New Roman" panose="02020603050405020304" pitchFamily="18" charset="0"/>
                <a:cs typeface="Calibri" panose="020F0502020204030204" pitchFamily="34" charset="0"/>
              </a:rPr>
              <a:t> (zaměstnání, vzdělávání, dlouhodobé bydlení, zdravotnictví), prevence sociálního vyloučení, včetně proaktivní komunikace pro zajištění podpory veřejnosti a prodloužení DO již přítomných držitelů DO od 1. 4. 2023 do března 2025.</a:t>
            </a:r>
            <a:br>
              <a:rPr lang="cs-CZ" sz="2000" dirty="0">
                <a:effectLst/>
                <a:ea typeface="Times New Roman" panose="02020603050405020304" pitchFamily="18" charset="0"/>
                <a:cs typeface="Calibri" panose="020F0502020204030204" pitchFamily="34" charset="0"/>
              </a:rPr>
            </a:br>
            <a:br>
              <a:rPr lang="cs-CZ" sz="2000" dirty="0">
                <a:effectLst/>
                <a:ea typeface="Times New Roman" panose="02020603050405020304" pitchFamily="18" charset="0"/>
                <a:cs typeface="Calibri" panose="020F0502020204030204" pitchFamily="34" charset="0"/>
              </a:rPr>
            </a:br>
            <a:r>
              <a:rPr lang="cs-CZ" sz="2000" b="1" dirty="0">
                <a:solidFill>
                  <a:srgbClr val="00B050"/>
                </a:solidFill>
                <a:effectLst/>
                <a:ea typeface="Times New Roman" panose="02020603050405020304" pitchFamily="18" charset="0"/>
                <a:cs typeface="Calibri" panose="020F0502020204030204" pitchFamily="34" charset="0"/>
              </a:rPr>
              <a:t>Fáze 3</a:t>
            </a:r>
            <a:r>
              <a:rPr lang="cs-CZ" sz="2000" b="1" dirty="0">
                <a:effectLst/>
                <a:ea typeface="Times New Roman" panose="02020603050405020304" pitchFamily="18" charset="0"/>
                <a:cs typeface="Calibri" panose="020F0502020204030204" pitchFamily="34" charset="0"/>
              </a:rPr>
              <a:t> Příprava dlouhodobého řešení: Zaměřuje se na zvýšení zapojení v klíčových oblastech</a:t>
            </a:r>
            <a:r>
              <a:rPr lang="cs-CZ" sz="2000" dirty="0">
                <a:effectLst/>
                <a:ea typeface="Times New Roman" panose="02020603050405020304" pitchFamily="18" charset="0"/>
                <a:cs typeface="Calibri" panose="020F0502020204030204" pitchFamily="34" charset="0"/>
              </a:rPr>
              <a:t>. Nastavení návratového systému zpět na Ukrajinu (s nímž počítá i samotná směrnice EU o DO) i opatření pro úspěšnou dlouhodobou integraci osob, které v ČR po skončení konfliktu setrvají, budou zásadními tématy v budoucích opatřeních v souvislosti s ukončením DO, ke kterému dojde nejpozději v roce 2025. </a:t>
            </a:r>
            <a:br>
              <a:rPr lang="cs-CZ" sz="2000" dirty="0">
                <a:effectLst/>
                <a:ea typeface="Times New Roman" panose="02020603050405020304" pitchFamily="18" charset="0"/>
                <a:cs typeface="Calibri" panose="020F0502020204030204" pitchFamily="34" charset="0"/>
              </a:rPr>
            </a:br>
            <a:br>
              <a:rPr lang="cs-CZ" sz="2000" dirty="0">
                <a:effectLst/>
                <a:ea typeface="Times New Roman" panose="02020603050405020304" pitchFamily="18" charset="0"/>
                <a:cs typeface="Calibri" panose="020F0502020204030204" pitchFamily="34" charset="0"/>
              </a:rPr>
            </a:br>
            <a:r>
              <a:rPr lang="cs-CZ" sz="2000" b="1" dirty="0">
                <a:effectLst/>
                <a:ea typeface="Times New Roman" panose="02020603050405020304" pitchFamily="18" charset="0"/>
                <a:cs typeface="Calibri" panose="020F0502020204030204" pitchFamily="34" charset="0"/>
              </a:rPr>
              <a:t>Pro případ opětovné eskalace konfliktu </a:t>
            </a:r>
            <a:r>
              <a:rPr lang="cs-CZ" sz="2000" b="1" dirty="0" err="1">
                <a:effectLst/>
                <a:ea typeface="Times New Roman" panose="02020603050405020304" pitchFamily="18" charset="0"/>
                <a:cs typeface="Calibri" panose="020F0502020204030204" pitchFamily="34" charset="0"/>
              </a:rPr>
              <a:t>znovuaktivace</a:t>
            </a:r>
            <a:r>
              <a:rPr lang="cs-CZ" sz="2000" b="1" dirty="0">
                <a:effectLst/>
                <a:ea typeface="Times New Roman" panose="02020603050405020304" pitchFamily="18" charset="0"/>
                <a:cs typeface="Calibri" panose="020F0502020204030204" pitchFamily="34" charset="0"/>
              </a:rPr>
              <a:t> </a:t>
            </a:r>
            <a:r>
              <a:rPr lang="cs-CZ" sz="2000" b="1" dirty="0">
                <a:solidFill>
                  <a:srgbClr val="FF0000"/>
                </a:solidFill>
                <a:effectLst/>
                <a:ea typeface="Times New Roman" panose="02020603050405020304" pitchFamily="18" charset="0"/>
                <a:cs typeface="Calibri" panose="020F0502020204030204" pitchFamily="34" charset="0"/>
              </a:rPr>
              <a:t>Fáze 1</a:t>
            </a:r>
            <a:r>
              <a:rPr lang="cs-CZ" sz="2000" dirty="0">
                <a:effectLst/>
                <a:ea typeface="Times New Roman" panose="02020603050405020304" pitchFamily="18" charset="0"/>
                <a:cs typeface="Calibri" panose="020F0502020204030204" pitchFamily="34" charset="0"/>
              </a:rPr>
              <a:t>.</a:t>
            </a:r>
            <a:br>
              <a:rPr lang="cs-CZ" sz="2000" dirty="0">
                <a:effectLst/>
                <a:ea typeface="Times New Roman" panose="02020603050405020304" pitchFamily="18" charset="0"/>
                <a:cs typeface="Calibri" panose="020F0502020204030204" pitchFamily="34" charset="0"/>
              </a:rPr>
            </a:br>
            <a:r>
              <a:rPr lang="cs-CZ" sz="2000" dirty="0">
                <a:effectLst/>
                <a:ea typeface="Times New Roman" panose="02020603050405020304" pitchFamily="18" charset="0"/>
                <a:cs typeface="Calibri" panose="020F0502020204030204" pitchFamily="34" charset="0"/>
              </a:rPr>
              <a:t>______________________</a:t>
            </a:r>
            <a:br>
              <a:rPr lang="cs-CZ" sz="2000" dirty="0">
                <a:effectLst/>
                <a:ea typeface="Times New Roman" panose="02020603050405020304" pitchFamily="18" charset="0"/>
                <a:cs typeface="Calibri" panose="020F0502020204030204" pitchFamily="34" charset="0"/>
              </a:rPr>
            </a:br>
            <a:r>
              <a:rPr lang="cs-CZ" sz="2000" u="sng" dirty="0">
                <a:solidFill>
                  <a:srgbClr val="0070C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Směrnice 2001/55/ES o pravidlech poskytování dočasné ochrany v případě hromadného přílivu vysídlených osob a opatření k zajištění rovnováhy mezi členskými státy EU při vynakládání úsilí</a:t>
            </a:r>
            <a:br>
              <a:rPr lang="cs-CZ" sz="2000" dirty="0">
                <a:solidFill>
                  <a:srgbClr val="0070C0"/>
                </a:solidFill>
                <a:effectLst/>
                <a:ea typeface="Calibri" panose="020F0502020204030204" pitchFamily="34" charset="0"/>
                <a:cs typeface="Times New Roman" panose="02020603050405020304" pitchFamily="18" charset="0"/>
              </a:rPr>
            </a:br>
            <a:endParaRPr lang="cs-CZ" sz="2000" dirty="0">
              <a:solidFill>
                <a:srgbClr val="0070C0"/>
              </a:solidFill>
            </a:endParaRPr>
          </a:p>
        </p:txBody>
      </p:sp>
      <p:sp>
        <p:nvSpPr>
          <p:cNvPr id="3" name="Zástupný text 2">
            <a:extLst>
              <a:ext uri="{FF2B5EF4-FFF2-40B4-BE49-F238E27FC236}">
                <a16:creationId xmlns:a16="http://schemas.microsoft.com/office/drawing/2014/main" id="{53318685-AA61-54FE-7FE2-5FBC7AA28C29}"/>
              </a:ext>
            </a:extLst>
          </p:cNvPr>
          <p:cNvSpPr>
            <a:spLocks noGrp="1"/>
          </p:cNvSpPr>
          <p:nvPr>
            <p:ph type="body" idx="1"/>
          </p:nvPr>
        </p:nvSpPr>
        <p:spPr>
          <a:xfrm>
            <a:off x="877824" y="109728"/>
            <a:ext cx="10671048" cy="822960"/>
          </a:xfrm>
        </p:spPr>
        <p:txBody>
          <a:bodyPr>
            <a:normAutofit/>
          </a:bodyPr>
          <a:lstStyle/>
          <a:p>
            <a:pPr algn="ctr"/>
            <a:r>
              <a:rPr lang="en-US" sz="3600" b="1" i="0" dirty="0" err="1"/>
              <a:t>Definované</a:t>
            </a:r>
            <a:r>
              <a:rPr lang="en-US" sz="3600" b="1" i="0" dirty="0"/>
              <a:t> </a:t>
            </a:r>
            <a:r>
              <a:rPr lang="en-US" sz="3600" b="1" i="0" dirty="0" err="1"/>
              <a:t>fáze</a:t>
            </a:r>
            <a:endParaRPr lang="cs-CZ" sz="3600" b="1" i="0" dirty="0"/>
          </a:p>
        </p:txBody>
      </p:sp>
      <p:pic>
        <p:nvPicPr>
          <p:cNvPr id="4" name="Obrázek 3" descr="Obsah obrázku text, Písmo, logo, Grafika&#10;&#10;Popis byl vytvořen automaticky">
            <a:extLst>
              <a:ext uri="{FF2B5EF4-FFF2-40B4-BE49-F238E27FC236}">
                <a16:creationId xmlns:a16="http://schemas.microsoft.com/office/drawing/2014/main" id="{4FA85862-73D5-2C33-1AA0-A7BADFAA9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8" y="266256"/>
            <a:ext cx="1377696" cy="540685"/>
          </a:xfrm>
          <a:prstGeom prst="rect">
            <a:avLst/>
          </a:prstGeom>
        </p:spPr>
      </p:pic>
      <p:sp>
        <p:nvSpPr>
          <p:cNvPr id="5" name="Ovál 4">
            <a:extLst>
              <a:ext uri="{FF2B5EF4-FFF2-40B4-BE49-F238E27FC236}">
                <a16:creationId xmlns:a16="http://schemas.microsoft.com/office/drawing/2014/main" id="{2BD40268-C50C-837A-0AB4-CE137CA45187}"/>
              </a:ext>
            </a:extLst>
          </p:cNvPr>
          <p:cNvSpPr/>
          <p:nvPr/>
        </p:nvSpPr>
        <p:spPr>
          <a:xfrm>
            <a:off x="9466499" y="229358"/>
            <a:ext cx="630314" cy="57758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97AAAB1C-54DC-3E8A-8744-057F004DE85A}"/>
              </a:ext>
            </a:extLst>
          </p:cNvPr>
          <p:cNvSpPr/>
          <p:nvPr/>
        </p:nvSpPr>
        <p:spPr>
          <a:xfrm>
            <a:off x="10232759" y="229358"/>
            <a:ext cx="630314" cy="577581"/>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9BDC1937-AAC7-57FB-BAE7-D218D3947798}"/>
              </a:ext>
            </a:extLst>
          </p:cNvPr>
          <p:cNvSpPr/>
          <p:nvPr/>
        </p:nvSpPr>
        <p:spPr>
          <a:xfrm>
            <a:off x="10999019" y="229358"/>
            <a:ext cx="630314" cy="577581"/>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026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5EAD0-A016-FC22-90AD-2D7B6F794CBC}"/>
              </a:ext>
            </a:extLst>
          </p:cNvPr>
          <p:cNvSpPr>
            <a:spLocks noGrp="1"/>
          </p:cNvSpPr>
          <p:nvPr>
            <p:ph type="title"/>
          </p:nvPr>
        </p:nvSpPr>
        <p:spPr>
          <a:xfrm>
            <a:off x="763051" y="1422654"/>
            <a:ext cx="10666949" cy="1801368"/>
          </a:xfrm>
        </p:spPr>
        <p:txBody>
          <a:bodyPr>
            <a:noAutofit/>
          </a:bodyPr>
          <a:lstStyle/>
          <a:p>
            <a: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Držitelům DO je zajištěn přístup k ochraně před všemi druhy násilí, včetně domácího násilí, násilí na dětech a násilí z nenávisti. Všem uprchlíkům je garantováno právo na registraci. Je veden aktivní boj proti dezinformacím namířeným ke stigmatizaci příslušníků ukrajinské menšiny a vytváření společenského napětí. Je pravidelně monitorována bezpečnostní situace. </a:t>
            </a:r>
            <a:br>
              <a:rPr lang="cs-CZ" sz="2400" dirty="0">
                <a:effectLst/>
                <a:latin typeface="Calibri" panose="020F0502020204030204" pitchFamily="34" charset="0"/>
                <a:ea typeface="Calibri" panose="020F0502020204030204" pitchFamily="34" charset="0"/>
                <a:cs typeface="Times New Roman" panose="02020603050405020304" pitchFamily="18" charset="0"/>
              </a:rPr>
            </a:br>
            <a:br>
              <a:rPr lang="cs-CZ" sz="2400" dirty="0">
                <a:effectLst/>
                <a:latin typeface="Calibri" panose="020F0502020204030204" pitchFamily="34" charset="0"/>
                <a:ea typeface="Calibri" panose="020F0502020204030204" pitchFamily="34" charset="0"/>
                <a:cs typeface="Times New Roman" panose="02020603050405020304" pitchFamily="18" charset="0"/>
              </a:rPr>
            </a:br>
            <a:r>
              <a:rPr lang="cs-CZ" sz="2400" dirty="0">
                <a:effectLst/>
                <a:latin typeface="Calibri" panose="020F0502020204030204" pitchFamily="34" charset="0"/>
                <a:ea typeface="Calibri" panose="020F0502020204030204" pitchFamily="34" charset="0"/>
                <a:cs typeface="Times New Roman" panose="02020603050405020304" pitchFamily="18" charset="0"/>
              </a:rPr>
              <a:t>V oblasti bezpečí je i nadále nezbytné zajišťovat základní evidenci a identifikaci držitelů DO, aby bylo možné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udržovat rámcový přehled o počtu osob na území ČR, zejména z hlediska možností naplnění potřeb zranitelných osob a plánování dalších opatření </a:t>
            </a:r>
            <a:r>
              <a:rPr lang="cs-CZ" sz="2400" dirty="0">
                <a:effectLst/>
                <a:latin typeface="Calibri" panose="020F0502020204030204" pitchFamily="34" charset="0"/>
                <a:ea typeface="Calibri" panose="020F0502020204030204" pitchFamily="34" charset="0"/>
                <a:cs typeface="Times New Roman" panose="02020603050405020304" pitchFamily="18" charset="0"/>
              </a:rPr>
              <a:t>v oblasti integrace (zdravotní péče, vzdělávání, zaměstnávání, bydlení, apod.). S vývojem situace nabývá též na významu osvěta a podpora cílové skupiny v oblastech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kyberbezpečí</a:t>
            </a:r>
            <a:r>
              <a:rPr lang="cs-CZ" sz="2400" dirty="0">
                <a:effectLst/>
                <a:latin typeface="Calibri" panose="020F0502020204030204" pitchFamily="34" charset="0"/>
                <a:ea typeface="Calibri" panose="020F0502020204030204" pitchFamily="34" charset="0"/>
                <a:cs typeface="Times New Roman" panose="02020603050405020304" pitchFamily="18" charset="0"/>
              </a:rPr>
              <a:t> a boje proti dezinformacím.</a:t>
            </a:r>
            <a:endParaRPr lang="cs-CZ" sz="2400" dirty="0"/>
          </a:p>
        </p:txBody>
      </p:sp>
      <p:sp>
        <p:nvSpPr>
          <p:cNvPr id="3" name="Zástupný text 2">
            <a:extLst>
              <a:ext uri="{FF2B5EF4-FFF2-40B4-BE49-F238E27FC236}">
                <a16:creationId xmlns:a16="http://schemas.microsoft.com/office/drawing/2014/main" id="{670D6252-A4A1-7249-78FD-E5757E782987}"/>
              </a:ext>
            </a:extLst>
          </p:cNvPr>
          <p:cNvSpPr>
            <a:spLocks noGrp="1"/>
          </p:cNvSpPr>
          <p:nvPr>
            <p:ph type="body" idx="1"/>
          </p:nvPr>
        </p:nvSpPr>
        <p:spPr>
          <a:xfrm>
            <a:off x="762000" y="298705"/>
            <a:ext cx="10671048" cy="1292351"/>
          </a:xfrm>
        </p:spPr>
        <p:txBody>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bezpečí</a:t>
            </a:r>
          </a:p>
          <a:p>
            <a:endParaRPr lang="cs-CZ" dirty="0"/>
          </a:p>
        </p:txBody>
      </p:sp>
      <p:pic>
        <p:nvPicPr>
          <p:cNvPr id="4098" name="Picture 2" descr="Vektorová grafika „The shield icon. Security and safety, firewall symbol.“  ze služby Stock | Adobe Stock">
            <a:extLst>
              <a:ext uri="{FF2B5EF4-FFF2-40B4-BE49-F238E27FC236}">
                <a16:creationId xmlns:a16="http://schemas.microsoft.com/office/drawing/2014/main" id="{3B934C74-36CD-7476-E8AF-AB1EEBED9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450" y="174880"/>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58800988-A7D5-E517-5810-5EA7E5A82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34" y="427342"/>
            <a:ext cx="1456130" cy="571467"/>
          </a:xfrm>
          <a:prstGeom prst="rect">
            <a:avLst/>
          </a:prstGeom>
        </p:spPr>
      </p:pic>
    </p:spTree>
    <p:extLst>
      <p:ext uri="{BB962C8B-B14F-4D97-AF65-F5344CB8AC3E}">
        <p14:creationId xmlns:p14="http://schemas.microsoft.com/office/powerpoint/2010/main" val="290232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679F4-825E-3CAD-8153-73BB5EEE7104}"/>
              </a:ext>
            </a:extLst>
          </p:cNvPr>
          <p:cNvSpPr>
            <a:spLocks noGrp="1"/>
          </p:cNvSpPr>
          <p:nvPr>
            <p:ph type="title"/>
          </p:nvPr>
        </p:nvSpPr>
        <p:spPr>
          <a:xfrm>
            <a:off x="778764" y="1088136"/>
            <a:ext cx="10634471" cy="4681728"/>
          </a:xfrm>
        </p:spPr>
        <p:txBody>
          <a:bodyPr>
            <a:noAutofit/>
          </a:bodyPr>
          <a:lstStyle/>
          <a:p>
            <a: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Držitelé DO mají přístup k důstojnému bydlení, jsou aktivně podporováni v přechodu z nouzového ubytování, v udržení bydlení, je jim poskytována podpora ve formě poradenství, případně dávkové a materiální podpory. </a:t>
            </a:r>
            <a:b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cs-CZ" sz="2400" dirty="0">
                <a:effectLst/>
                <a:latin typeface="Calibri" panose="020F0502020204030204" pitchFamily="34" charset="0"/>
                <a:ea typeface="Calibri" panose="020F0502020204030204" pitchFamily="34" charset="0"/>
                <a:cs typeface="Times New Roman" panose="02020603050405020304" pitchFamily="18" charset="0"/>
              </a:rPr>
              <a:t>V oblasti bydlení je nezbytné i nadále vyvíjet opatření k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vytváření podmínek pro zajištění důstojného bydlení zranitelných a </a:t>
            </a:r>
            <a:r>
              <a:rPr lang="cs-CZ" sz="2400" b="1" dirty="0" err="1">
                <a:effectLst/>
                <a:latin typeface="Calibri" panose="020F0502020204030204" pitchFamily="34" charset="0"/>
                <a:ea typeface="Calibri" panose="020F0502020204030204" pitchFamily="34" charset="0"/>
                <a:cs typeface="Times New Roman" panose="02020603050405020304" pitchFamily="18" charset="0"/>
              </a:rPr>
              <a:t>subzranitelných</a:t>
            </a:r>
            <a:r>
              <a:rPr lang="cs-CZ" sz="2400" b="1" dirty="0">
                <a:effectLst/>
                <a:latin typeface="Calibri" panose="020F0502020204030204" pitchFamily="34" charset="0"/>
                <a:ea typeface="Calibri" panose="020F0502020204030204" pitchFamily="34" charset="0"/>
                <a:cs typeface="Times New Roman" panose="02020603050405020304" pitchFamily="18" charset="0"/>
              </a:rPr>
              <a:t> skupin obyvatel,</a:t>
            </a:r>
            <a:r>
              <a:rPr lang="cs-CZ" sz="2400" dirty="0">
                <a:effectLst/>
                <a:latin typeface="Calibri" panose="020F0502020204030204" pitchFamily="34" charset="0"/>
                <a:ea typeface="Calibri" panose="020F0502020204030204" pitchFamily="34" charset="0"/>
                <a:cs typeface="Times New Roman" panose="02020603050405020304" pitchFamily="18" charset="0"/>
              </a:rPr>
              <a:t> podporovat je v udržení bydlení, případně poskytovat nouzové ubytování. Je třeba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podporovat přechod držitelů DO z nouzového ubytování do běžného bydlení</a:t>
            </a:r>
            <a:r>
              <a:rPr lang="cs-CZ" sz="2400" dirty="0">
                <a:effectLst/>
                <a:latin typeface="Calibri" panose="020F0502020204030204" pitchFamily="34" charset="0"/>
                <a:ea typeface="Calibri" panose="020F0502020204030204" pitchFamily="34" charset="0"/>
                <a:cs typeface="Times New Roman" panose="02020603050405020304" pitchFamily="18" charset="0"/>
              </a:rPr>
              <a:t>, a to formou podpory a provázení ubytovaných osob, a tím účinně předcházet vzniku sociálně vyloučených lokalit a bezdomovectví. Osobám, které setrvávají v nouzovém ubytování, je třeba poskytovat dostatečnou podporu v zajištění jejich základních práv, mimo jiné formou standardizace kvality ubytování.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Zvláštní pozornost je třeba věnovat zajištění vhodného a bezpečného bydlení nezletilým bez doprovodu</a:t>
            </a:r>
            <a:r>
              <a:rPr lang="cs-CZ" sz="2400" dirty="0">
                <a:effectLst/>
                <a:latin typeface="Calibri" panose="020F0502020204030204" pitchFamily="34" charset="0"/>
                <a:ea typeface="Calibri" panose="020F0502020204030204" pitchFamily="34" charset="0"/>
                <a:cs typeface="Times New Roman" panose="02020603050405020304" pitchFamily="18" charset="0"/>
              </a:rPr>
              <a:t>, mladým dospělým, rodinám, osobám s postižením a dalším zranitelným skupinám.</a:t>
            </a:r>
            <a:br>
              <a:rPr lang="cs-CZ"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cs-CZ" sz="2400" dirty="0">
              <a:solidFill>
                <a:srgbClr val="002060"/>
              </a:solidFill>
            </a:endParaRPr>
          </a:p>
        </p:txBody>
      </p:sp>
      <p:sp>
        <p:nvSpPr>
          <p:cNvPr id="3" name="Zástupný text 2">
            <a:extLst>
              <a:ext uri="{FF2B5EF4-FFF2-40B4-BE49-F238E27FC236}">
                <a16:creationId xmlns:a16="http://schemas.microsoft.com/office/drawing/2014/main" id="{DC330C0D-4CDD-0C26-C7D9-254359526DAE}"/>
              </a:ext>
            </a:extLst>
          </p:cNvPr>
          <p:cNvSpPr>
            <a:spLocks noGrp="1"/>
          </p:cNvSpPr>
          <p:nvPr>
            <p:ph type="body" idx="1"/>
          </p:nvPr>
        </p:nvSpPr>
        <p:spPr>
          <a:xfrm>
            <a:off x="677037" y="-122873"/>
            <a:ext cx="11420856" cy="1453896"/>
          </a:xfrm>
        </p:spPr>
        <p:txBody>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bydlení</a:t>
            </a:r>
            <a:endParaRPr lang="cs-CZ" dirty="0"/>
          </a:p>
        </p:txBody>
      </p:sp>
      <p:pic>
        <p:nvPicPr>
          <p:cNvPr id="6148" name="Picture 4" descr="Atelier Piktogram">
            <a:extLst>
              <a:ext uri="{FF2B5EF4-FFF2-40B4-BE49-F238E27FC236}">
                <a16:creationId xmlns:a16="http://schemas.microsoft.com/office/drawing/2014/main" id="{BA19FCFB-EE20-5E72-4F69-A9BDDB5AD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2996" y="146303"/>
            <a:ext cx="1375816" cy="915543"/>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E996E98F-BD2A-FB47-139B-DB9B28168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64" y="318340"/>
            <a:ext cx="1456130" cy="571467"/>
          </a:xfrm>
          <a:prstGeom prst="rect">
            <a:avLst/>
          </a:prstGeom>
        </p:spPr>
      </p:pic>
    </p:spTree>
    <p:extLst>
      <p:ext uri="{BB962C8B-B14F-4D97-AF65-F5344CB8AC3E}">
        <p14:creationId xmlns:p14="http://schemas.microsoft.com/office/powerpoint/2010/main" val="289068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C43D07-FE57-455A-0CCA-ABCC9B7E41C3}"/>
              </a:ext>
            </a:extLst>
          </p:cNvPr>
          <p:cNvSpPr>
            <a:spLocks noGrp="1"/>
          </p:cNvSpPr>
          <p:nvPr>
            <p:ph type="title"/>
          </p:nvPr>
        </p:nvSpPr>
        <p:spPr>
          <a:xfrm>
            <a:off x="565213" y="1028701"/>
            <a:ext cx="11061573" cy="4599623"/>
          </a:xfrm>
        </p:spPr>
        <p:txBody>
          <a:bodyPr>
            <a:noAutofit/>
          </a:bodyPr>
          <a:lstStyle/>
          <a:p>
            <a: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Dětem a mladistvým držitelům DO je umožněno naplnění práva na vzdělání ve všech stupních, včetně vzdělávání dětí se speciálními potřebami. Je zajištěna adekvátní jazyková příprava a podpora dětí, rodin i škol. Děti jsou aktivně podporovány v začlenění do kolektivu, včetně mimoškolních aktivit. </a:t>
            </a:r>
            <a:b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cs-CZ" sz="2400" dirty="0">
                <a:effectLst/>
                <a:latin typeface="Calibri" panose="020F0502020204030204" pitchFamily="34" charset="0"/>
                <a:ea typeface="Calibri" panose="020F0502020204030204" pitchFamily="34" charset="0"/>
                <a:cs typeface="Times New Roman" panose="02020603050405020304" pitchFamily="18" charset="0"/>
              </a:rPr>
              <a:t>Pro oblast vzdělávání je klíčovým krokem zajištění práva ukrajinských dětí na vzdělávání (od předškolního až po vysokoškolské), za současné podpory dětí, rodin, škol i komunit. Pro úspěšnou integraci dětí do vzdělávání je vhodné nadále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podporovat aktivity na zlepšování znalosti českého jazyka </a:t>
            </a:r>
            <a:r>
              <a:rPr lang="cs-CZ" sz="2400" dirty="0">
                <a:effectLst/>
                <a:latin typeface="Calibri" panose="020F0502020204030204" pitchFamily="34" charset="0"/>
                <a:ea typeface="Calibri" panose="020F0502020204030204" pitchFamily="34" charset="0"/>
                <a:cs typeface="Times New Roman" panose="02020603050405020304" pitchFamily="18" charset="0"/>
              </a:rPr>
              <a:t>a jazykovou výuku garantovat jako povinnou. Ve vztahu k rodičům je třeba působit formou osvěty, sdílení a účinného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zprostředkování informací o českém systému vzdělávání, právech a povinnostech</a:t>
            </a:r>
            <a:r>
              <a:rPr lang="cs-CZ" sz="2400" dirty="0">
                <a:effectLst/>
                <a:latin typeface="Calibri" panose="020F0502020204030204" pitchFamily="34" charset="0"/>
                <a:ea typeface="Calibri" panose="020F0502020204030204" pitchFamily="34" charset="0"/>
                <a:cs typeface="Times New Roman" panose="02020603050405020304" pitchFamily="18" charset="0"/>
              </a:rPr>
              <a:t>, stejně jako o možných zdrojích podpory.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Velmi se osvědčila též pozice ukrajinského asistenta pedagoga </a:t>
            </a:r>
            <a:r>
              <a:rPr lang="cs-CZ" sz="2400" dirty="0">
                <a:effectLst/>
                <a:latin typeface="Calibri" panose="020F0502020204030204" pitchFamily="34" charset="0"/>
                <a:ea typeface="Calibri" panose="020F0502020204030204" pitchFamily="34" charset="0"/>
                <a:cs typeface="Times New Roman" panose="02020603050405020304" pitchFamily="18" charset="0"/>
              </a:rPr>
              <a:t>a je vhodné ji nadále využívat jako specifický nástroj podpory tam, kde bude vyhodnocena nutná potřeba.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Je nutné se zaměřit na prevenci a řešení šikany</a:t>
            </a:r>
            <a:r>
              <a:rPr lang="cs-CZ" sz="2400" dirty="0">
                <a:effectLst/>
                <a:latin typeface="Calibri" panose="020F0502020204030204" pitchFamily="34" charset="0"/>
                <a:ea typeface="Calibri" panose="020F0502020204030204" pitchFamily="34" charset="0"/>
                <a:cs typeface="Times New Roman" panose="02020603050405020304" pitchFamily="18" charset="0"/>
              </a:rPr>
              <a:t>, práci s dětským kolektivem a vzdělávání personálu škol a pracovníků institucí zajištujících volnočasové aktivity.</a:t>
            </a:r>
            <a:br>
              <a:rPr lang="cs-CZ"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cs-CZ" sz="2400" dirty="0">
              <a:solidFill>
                <a:srgbClr val="002060"/>
              </a:solidFill>
            </a:endParaRPr>
          </a:p>
        </p:txBody>
      </p:sp>
      <p:sp>
        <p:nvSpPr>
          <p:cNvPr id="3" name="Zástupný text 2">
            <a:extLst>
              <a:ext uri="{FF2B5EF4-FFF2-40B4-BE49-F238E27FC236}">
                <a16:creationId xmlns:a16="http://schemas.microsoft.com/office/drawing/2014/main" id="{7223A039-8C2F-9B67-AECD-3C11FF86A5BF}"/>
              </a:ext>
            </a:extLst>
          </p:cNvPr>
          <p:cNvSpPr>
            <a:spLocks noGrp="1"/>
          </p:cNvSpPr>
          <p:nvPr>
            <p:ph type="body" idx="1"/>
          </p:nvPr>
        </p:nvSpPr>
        <p:spPr>
          <a:xfrm>
            <a:off x="923924" y="381953"/>
            <a:ext cx="10510175" cy="822960"/>
          </a:xfrm>
        </p:spPr>
        <p:txBody>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vzdělávání</a:t>
            </a:r>
            <a:endParaRPr lang="cs-CZ" sz="3600" dirty="0"/>
          </a:p>
          <a:p>
            <a:endParaRPr lang="cs-CZ" dirty="0"/>
          </a:p>
        </p:txBody>
      </p:sp>
      <p:pic>
        <p:nvPicPr>
          <p:cNvPr id="7170" name="Picture 2" descr="E-learning ikona vzdělávání. učte se, akademický studijní symbol. • nálepky  na zeď kruhový, piktogramy, jednoduchý | myloview.cz">
            <a:extLst>
              <a:ext uri="{FF2B5EF4-FFF2-40B4-BE49-F238E27FC236}">
                <a16:creationId xmlns:a16="http://schemas.microsoft.com/office/drawing/2014/main" id="{6BE331AF-A90D-0696-ABD3-28001F1ED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116" y="120016"/>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94DD09A3-913E-F3C6-26DA-57061C2F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13" y="326265"/>
            <a:ext cx="1456130" cy="571467"/>
          </a:xfrm>
          <a:prstGeom prst="rect">
            <a:avLst/>
          </a:prstGeom>
        </p:spPr>
      </p:pic>
    </p:spTree>
    <p:extLst>
      <p:ext uri="{BB962C8B-B14F-4D97-AF65-F5344CB8AC3E}">
        <p14:creationId xmlns:p14="http://schemas.microsoft.com/office/powerpoint/2010/main" val="141415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8BDA38-65DE-6FFE-0E3F-48AC8A314541}"/>
              </a:ext>
            </a:extLst>
          </p:cNvPr>
          <p:cNvSpPr>
            <a:spLocks noGrp="1"/>
          </p:cNvSpPr>
          <p:nvPr>
            <p:ph type="title"/>
          </p:nvPr>
        </p:nvSpPr>
        <p:spPr>
          <a:xfrm>
            <a:off x="854491" y="1344168"/>
            <a:ext cx="10666949" cy="4965192"/>
          </a:xfrm>
        </p:spPr>
        <p:txBody>
          <a:bodyPr>
            <a:noAutofit/>
          </a:bodyPr>
          <a:lstStyle/>
          <a:p>
            <a:r>
              <a:rPr lang="cs-CZ" sz="22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Držitelům DO je umožněn vstup do systému zdravotního pojištění a zdravotní péče ČR, včetně specializované péče v případě potřeby. Je zajištěna dostatečná osvěta o možnostech ochrany zdraví a prevence.</a:t>
            </a:r>
            <a:br>
              <a:rPr lang="cs-CZ" sz="22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200" i="1" dirty="0">
                <a:effectLst/>
                <a:latin typeface="Calibri" panose="020F0502020204030204" pitchFamily="34" charset="0"/>
                <a:ea typeface="Calibri" panose="020F0502020204030204" pitchFamily="34" charset="0"/>
                <a:cs typeface="Times New Roman" panose="02020603050405020304" pitchFamily="18" charset="0"/>
              </a:rPr>
            </a:br>
            <a:r>
              <a:rPr lang="cs-CZ" sz="2200" dirty="0">
                <a:effectLst/>
                <a:latin typeface="Calibri" panose="020F0502020204030204" pitchFamily="34" charset="0"/>
                <a:ea typeface="Calibri" panose="020F0502020204030204" pitchFamily="34" charset="0"/>
                <a:cs typeface="Times New Roman" panose="02020603050405020304" pitchFamily="18" charset="0"/>
              </a:rPr>
              <a:t>Pro oblast zdraví je jako klíčová priorita stanoveno </a:t>
            </a:r>
            <a:r>
              <a:rPr lang="cs-CZ" sz="2200" b="1" dirty="0">
                <a:effectLst/>
                <a:latin typeface="Calibri" panose="020F0502020204030204" pitchFamily="34" charset="0"/>
                <a:ea typeface="Calibri" panose="020F0502020204030204" pitchFamily="34" charset="0"/>
                <a:cs typeface="Times New Roman" panose="02020603050405020304" pitchFamily="18" charset="0"/>
              </a:rPr>
              <a:t>zajištění dostupnosti primární péče pro držitele DO</a:t>
            </a:r>
            <a:r>
              <a:rPr lang="cs-CZ" sz="2200" dirty="0">
                <a:effectLst/>
                <a:latin typeface="Calibri" panose="020F0502020204030204" pitchFamily="34" charset="0"/>
                <a:ea typeface="Calibri" panose="020F0502020204030204" pitchFamily="34" charset="0"/>
                <a:cs typeface="Times New Roman" panose="02020603050405020304" pitchFamily="18" charset="0"/>
              </a:rPr>
              <a:t>, udržení stávajícího vstřícného systému přístupu do veřejného zdravotního pojištění, podpora interkulturního vzdělávání zdravotnického personálu, podpora tlumočnických a interkulturních služeb. Je zároveň třeba pokračovat v osvětě ukrajinských uprchlíků o systému zdravotních služeb v ČR.  </a:t>
            </a:r>
            <a:r>
              <a:rPr lang="cs-CZ" sz="2200" b="1" dirty="0">
                <a:effectLst/>
                <a:latin typeface="Calibri" panose="020F0502020204030204" pitchFamily="34" charset="0"/>
                <a:ea typeface="Calibri" panose="020F0502020204030204" pitchFamily="34" charset="0"/>
                <a:cs typeface="Times New Roman" panose="02020603050405020304" pitchFamily="18" charset="0"/>
              </a:rPr>
              <a:t>Zvláštní pozornost je třeba věnovat problematice HIV/AIDS, a to v rovině prevence, edukace i nabídky služeb, a také prevenci ve vztahu ke zneužívání návykových látek. </a:t>
            </a:r>
            <a:r>
              <a:rPr lang="cs-CZ" sz="2200" dirty="0">
                <a:effectLst/>
                <a:latin typeface="Calibri" panose="020F0502020204030204" pitchFamily="34" charset="0"/>
                <a:ea typeface="Calibri" panose="020F0502020204030204" pitchFamily="34" charset="0"/>
                <a:cs typeface="Times New Roman" panose="02020603050405020304" pitchFamily="18" charset="0"/>
              </a:rPr>
              <a:t>V rámci podpory zdraví ukrajinských uprchlíků je vhodné udržovat i nadále mezinárodní spolupráci v oblasti humanitární pomoci a poskytování zdravotních služeb. </a:t>
            </a:r>
            <a:r>
              <a:rPr lang="cs-CZ" sz="2200" b="1" dirty="0">
                <a:effectLst/>
                <a:latin typeface="Calibri" panose="020F0502020204030204" pitchFamily="34" charset="0"/>
                <a:ea typeface="Calibri" panose="020F0502020204030204" pitchFamily="34" charset="0"/>
                <a:cs typeface="Times New Roman" panose="02020603050405020304" pitchFamily="18" charset="0"/>
              </a:rPr>
              <a:t>V oblasti duševního zdraví je spatřováno vysoké riziko ohrožení ukrajinských obyvatel vlivem dlouhodobě stresující a traumatizující situace.</a:t>
            </a:r>
            <a:br>
              <a:rPr lang="cs-CZ" sz="2200" b="1" dirty="0">
                <a:effectLst/>
                <a:latin typeface="Calibri" panose="020F0502020204030204" pitchFamily="34" charset="0"/>
                <a:ea typeface="Calibri" panose="020F0502020204030204" pitchFamily="34" charset="0"/>
                <a:cs typeface="Times New Roman" panose="02020603050405020304" pitchFamily="18" charset="0"/>
              </a:rPr>
            </a:br>
            <a:endParaRPr lang="cs-CZ" sz="2200" b="1" dirty="0"/>
          </a:p>
        </p:txBody>
      </p:sp>
      <p:sp>
        <p:nvSpPr>
          <p:cNvPr id="3" name="Zástupný text 2">
            <a:extLst>
              <a:ext uri="{FF2B5EF4-FFF2-40B4-BE49-F238E27FC236}">
                <a16:creationId xmlns:a16="http://schemas.microsoft.com/office/drawing/2014/main" id="{971D9DC6-444F-758E-BC0F-4CA5769D0124}"/>
              </a:ext>
            </a:extLst>
          </p:cNvPr>
          <p:cNvSpPr>
            <a:spLocks noGrp="1"/>
          </p:cNvSpPr>
          <p:nvPr>
            <p:ph type="body" idx="1"/>
          </p:nvPr>
        </p:nvSpPr>
        <p:spPr>
          <a:xfrm>
            <a:off x="758952" y="118872"/>
            <a:ext cx="10671048" cy="1225296"/>
          </a:xfrm>
        </p:spPr>
        <p:txBody>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zdraví</a:t>
            </a:r>
            <a:endParaRPr lang="cs-CZ" sz="3600" dirty="0"/>
          </a:p>
        </p:txBody>
      </p:sp>
      <p:pic>
        <p:nvPicPr>
          <p:cNvPr id="8194" name="Picture 2" descr="Ikona počítače, lékař, zdravotní péče, medicína, design ikony, piktogram,  černá, černá a bílá, Černá, Černý a bílý png | PNGEgg">
            <a:extLst>
              <a:ext uri="{FF2B5EF4-FFF2-40B4-BE49-F238E27FC236}">
                <a16:creationId xmlns:a16="http://schemas.microsoft.com/office/drawing/2014/main" id="{2B6D6F46-5B06-7142-DCB0-15BD6F889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288" y="264795"/>
            <a:ext cx="852487" cy="86395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964F109F-E8DF-9B57-FF57-16B087F35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59" y="445787"/>
            <a:ext cx="1456130" cy="571467"/>
          </a:xfrm>
          <a:prstGeom prst="rect">
            <a:avLst/>
          </a:prstGeom>
        </p:spPr>
      </p:pic>
    </p:spTree>
    <p:extLst>
      <p:ext uri="{BB962C8B-B14F-4D97-AF65-F5344CB8AC3E}">
        <p14:creationId xmlns:p14="http://schemas.microsoft.com/office/powerpoint/2010/main" val="93559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33E3CE-45C3-5C23-3DAD-498BEC5BFAD4}"/>
              </a:ext>
            </a:extLst>
          </p:cNvPr>
          <p:cNvSpPr>
            <a:spLocks noGrp="1"/>
          </p:cNvSpPr>
          <p:nvPr>
            <p:ph type="title"/>
          </p:nvPr>
        </p:nvSpPr>
        <p:spPr>
          <a:xfrm>
            <a:off x="552739" y="1435608"/>
            <a:ext cx="11078429" cy="4727448"/>
          </a:xfrm>
        </p:spPr>
        <p:txBody>
          <a:bodyPr>
            <a:noAutofit/>
          </a:bodyPr>
          <a:lstStyle/>
          <a:p>
            <a: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Vize: Jsou vytvořeny dostatečné podmínky pro vstup držitelů DO na trh práce, včetně jazykové podpory, ochrany před pracovním vykořisťováním, možností uplatnění vlastní kvalifikace a sladění pracovního a rodinného života. </a:t>
            </a:r>
            <a:b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cs-CZ"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cs-CZ" sz="2400" b="1" dirty="0">
                <a:effectLst/>
                <a:latin typeface="Calibri" panose="020F0502020204030204" pitchFamily="34" charset="0"/>
                <a:ea typeface="Calibri" panose="020F0502020204030204" pitchFamily="34" charset="0"/>
                <a:cs typeface="Times New Roman" panose="02020603050405020304" pitchFamily="18" charset="0"/>
              </a:rPr>
              <a:t>Klíčovým předpokladem pro zapojení držitelů DO </a:t>
            </a:r>
            <a:r>
              <a:rPr lang="cs-CZ" sz="2400" b="1" dirty="0" err="1">
                <a:effectLst/>
                <a:latin typeface="Calibri" panose="020F0502020204030204" pitchFamily="34" charset="0"/>
                <a:ea typeface="Calibri" panose="020F0502020204030204" pitchFamily="34" charset="0"/>
                <a:cs typeface="Times New Roman" panose="02020603050405020304" pitchFamily="18" charset="0"/>
              </a:rPr>
              <a:t>do</a:t>
            </a:r>
            <a:r>
              <a:rPr lang="cs-CZ" sz="2400" b="1" dirty="0">
                <a:effectLst/>
                <a:latin typeface="Calibri" panose="020F0502020204030204" pitchFamily="34" charset="0"/>
                <a:ea typeface="Calibri" panose="020F0502020204030204" pitchFamily="34" charset="0"/>
                <a:cs typeface="Times New Roman" panose="02020603050405020304" pitchFamily="18" charset="0"/>
              </a:rPr>
              <a:t> pracovního procesu je znalost českého jazyka pro běžné dorozumění a požadavky dané profese</a:t>
            </a:r>
            <a:r>
              <a:rPr lang="cs-CZ" sz="2400" dirty="0">
                <a:effectLst/>
                <a:latin typeface="Calibri" panose="020F0502020204030204" pitchFamily="34" charset="0"/>
                <a:ea typeface="Calibri" panose="020F0502020204030204" pitchFamily="34" charset="0"/>
                <a:cs typeface="Times New Roman" panose="02020603050405020304" pitchFamily="18" charset="0"/>
              </a:rPr>
              <a:t>. Jazykovou přípravu je třeba monitorovat z hlediska dostupnosti, směrem ke zvýšení plošné dostupnosti z hlediska úrovně a formy vzdělávání. Pro držitele DO je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nutné zajistit ochranu před pracovním vykořisťováním nebo zneužíváním</a:t>
            </a:r>
            <a:r>
              <a:rPr lang="cs-CZ" sz="2400" dirty="0">
                <a:effectLst/>
                <a:latin typeface="Calibri" panose="020F0502020204030204" pitchFamily="34" charset="0"/>
                <a:ea typeface="Calibri" panose="020F0502020204030204" pitchFamily="34" charset="0"/>
                <a:cs typeface="Times New Roman" panose="02020603050405020304" pitchFamily="18" charset="0"/>
              </a:rPr>
              <a:t>, a to zvýšením přístupnosti důstojného zaměstnávání, se specifickým zřetelem k zaměstnávání mladistvých,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omezení agenturního zaměstnávání</a:t>
            </a:r>
            <a:r>
              <a:rPr lang="cs-CZ" sz="2400" dirty="0">
                <a:effectLst/>
                <a:latin typeface="Calibri" panose="020F0502020204030204" pitchFamily="34" charset="0"/>
                <a:ea typeface="Calibri" panose="020F0502020204030204" pitchFamily="34" charset="0"/>
                <a:cs typeface="Times New Roman" panose="02020603050405020304" pitchFamily="18" charset="0"/>
              </a:rPr>
              <a:t>. Podpora držitelů DO bude zajištěna též formou osvěty a individuální podpory zaměstnanců. Specifickou podporu je třeba </a:t>
            </a:r>
            <a:r>
              <a:rPr lang="cs-CZ" sz="2400" b="1" dirty="0">
                <a:effectLst/>
                <a:latin typeface="Calibri" panose="020F0502020204030204" pitchFamily="34" charset="0"/>
                <a:ea typeface="Calibri" panose="020F0502020204030204" pitchFamily="34" charset="0"/>
                <a:cs typeface="Times New Roman" panose="02020603050405020304" pitchFamily="18" charset="0"/>
              </a:rPr>
              <a:t>věnovat zaměstnávání zranitelných osob</a:t>
            </a:r>
            <a:r>
              <a:rPr lang="cs-CZ" sz="2400" dirty="0">
                <a:effectLst/>
                <a:latin typeface="Calibri" panose="020F0502020204030204" pitchFamily="34" charset="0"/>
                <a:ea typeface="Calibri" panose="020F0502020204030204" pitchFamily="34" charset="0"/>
                <a:cs typeface="Times New Roman" panose="02020603050405020304" pitchFamily="18" charset="0"/>
              </a:rPr>
              <a:t> a slaďování podmínek rodinného pracovního života, včetně rozvoje pracovních podmínek, služeb péče o děti a osvěty v dané oblasti.</a:t>
            </a:r>
            <a:br>
              <a:rPr lang="cs-CZ" sz="2400" dirty="0">
                <a:effectLst/>
                <a:latin typeface="Calibri" panose="020F0502020204030204" pitchFamily="34" charset="0"/>
                <a:ea typeface="Calibri" panose="020F0502020204030204" pitchFamily="34" charset="0"/>
                <a:cs typeface="Times New Roman" panose="02020603050405020304" pitchFamily="18" charset="0"/>
              </a:rPr>
            </a:br>
            <a:endParaRPr lang="cs-CZ" sz="2400" dirty="0"/>
          </a:p>
        </p:txBody>
      </p:sp>
      <p:sp>
        <p:nvSpPr>
          <p:cNvPr id="3" name="Zástupný text 2">
            <a:extLst>
              <a:ext uri="{FF2B5EF4-FFF2-40B4-BE49-F238E27FC236}">
                <a16:creationId xmlns:a16="http://schemas.microsoft.com/office/drawing/2014/main" id="{8DB200DD-45F2-9E48-C775-75F257272E30}"/>
              </a:ext>
            </a:extLst>
          </p:cNvPr>
          <p:cNvSpPr>
            <a:spLocks noGrp="1"/>
          </p:cNvSpPr>
          <p:nvPr>
            <p:ph type="body" idx="1"/>
          </p:nvPr>
        </p:nvSpPr>
        <p:spPr>
          <a:xfrm>
            <a:off x="760476" y="365760"/>
            <a:ext cx="10671048" cy="1252728"/>
          </a:xfrm>
        </p:spPr>
        <p:txBody>
          <a:bodyPr/>
          <a:lstStyle/>
          <a:p>
            <a:pPr algn="ctr"/>
            <a:r>
              <a:rPr lang="cs-CZ" sz="3600" b="1" i="0" dirty="0">
                <a:solidFill>
                  <a:srgbClr val="032C85"/>
                </a:solidFill>
                <a:effectLst/>
                <a:ea typeface="Times New Roman" panose="02020603050405020304" pitchFamily="18" charset="0"/>
                <a:cs typeface="Times New Roman" panose="02020603050405020304" pitchFamily="18" charset="0"/>
              </a:rPr>
              <a:t>Cíle v oblasti zaměstnávání</a:t>
            </a:r>
            <a:endParaRPr lang="cs-CZ" sz="3600" dirty="0"/>
          </a:p>
          <a:p>
            <a:endParaRPr lang="cs-CZ" dirty="0"/>
          </a:p>
        </p:txBody>
      </p:sp>
      <p:pic>
        <p:nvPicPr>
          <p:cNvPr id="9218" name="Picture 2" descr="Stock ilustrace Piktogram Práce Seminář Ikona Školení – stáhnout obrázek  nyní - Dorozumívání - Témata, Dospělý jedinec, Firemní styl - iStock">
            <a:extLst>
              <a:ext uri="{FF2B5EF4-FFF2-40B4-BE49-F238E27FC236}">
                <a16:creationId xmlns:a16="http://schemas.microsoft.com/office/drawing/2014/main" id="{0BF08002-85F7-BF9C-4C19-07EB6C20F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887" y="145875"/>
            <a:ext cx="1098137" cy="109813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Obsah obrázku text, Písmo, logo, Grafika&#10;&#10;Popis byl vytvořen automaticky">
            <a:extLst>
              <a:ext uri="{FF2B5EF4-FFF2-40B4-BE49-F238E27FC236}">
                <a16:creationId xmlns:a16="http://schemas.microsoft.com/office/drawing/2014/main" id="{2B126953-D575-A7D2-960E-A28E20347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59" y="468465"/>
            <a:ext cx="1456130" cy="571467"/>
          </a:xfrm>
          <a:prstGeom prst="rect">
            <a:avLst/>
          </a:prstGeom>
        </p:spPr>
      </p:pic>
    </p:spTree>
    <p:extLst>
      <p:ext uri="{BB962C8B-B14F-4D97-AF65-F5344CB8AC3E}">
        <p14:creationId xmlns:p14="http://schemas.microsoft.com/office/powerpoint/2010/main" val="445860187"/>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TotalTime>
  <Words>2279</Words>
  <Application>Microsoft Office PowerPoint</Application>
  <PresentationFormat>Širokoúhlá obrazovka</PresentationFormat>
  <Paragraphs>51</Paragraphs>
  <Slides>19</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19</vt:i4>
      </vt:variant>
    </vt:vector>
  </HeadingPairs>
  <TitlesOfParts>
    <vt:vector size="27" baseType="lpstr">
      <vt:lpstr>Aptos</vt:lpstr>
      <vt:lpstr>Arial</vt:lpstr>
      <vt:lpstr>Avenir Next LT Pro</vt:lpstr>
      <vt:lpstr>Bahnschrift SemiBold Condensed</vt:lpstr>
      <vt:lpstr>Calibri</vt:lpstr>
      <vt:lpstr>Sitka Banner</vt:lpstr>
      <vt:lpstr>Times New Roman</vt:lpstr>
      <vt:lpstr>HeadlinesVTI</vt:lpstr>
      <vt:lpstr>PRIORITY  ADAPTACE A INTEGRACE DRŽITELŮ DOČASNÉ OCHRANY 2024+</vt:lpstr>
      <vt:lpstr>Úvod  Definované fáze  Cíle priorit adaptace a integrace 2024+  Shrnutí dosavadního vývoje  Závěr a dotazy</vt:lpstr>
      <vt:lpstr>„Priority adaptace a integrace držitelů dočasné ochrany 2024+“ navazuje na dokument „Stanovení strategických priorit vlády České republiky pro zvládání uprchlické vlny související s invazí Ruské federace na Ukrajinu“ ze 13. 4. 2022 a zaměřuje se na období prodloužení dočasné ochrany (dále také „DO“) do března 2025.</vt:lpstr>
      <vt:lpstr> Fáze 1 Boj o bezpečí: Pro scénář „Eskalace konfliktu“ tento dokument shrnuje podmínky pro aktivaci krizových opatření a vyhlášení nouzového stavu. V případě setrvání v „Základním scénáři“, kdy dynamika příchodů nových držitelů DO bude odpovídat 4. kvartálu 2022 (tj. cca 10 tisíc osob měsíčně), budou dále platit již zavedená opatření pro registraci a podporu při zajištění základních potřeb nově příchozích držitelů DO.  Fáze 2 Adaptace a soužití: Realizace opatření a dosažení výsledků při řešení lokálních kapacitních nedostatků, podpora držitelů DO při zapojení do každodenního života (zaměstnání, vzdělávání, dlouhodobé bydlení, zdravotnictví), prevence sociálního vyloučení, včetně proaktivní komunikace pro zajištění podpory veřejnosti a prodloužení DO již přítomných držitelů DO od 1. 4. 2023 do března 2025.  Fáze 3 Příprava dlouhodobého řešení: Zaměřuje se na zvýšení zapojení v klíčových oblastech. Nastavení návratového systému zpět na Ukrajinu (s nímž počítá i samotná směrnice EU o DO) i opatření pro úspěšnou dlouhodobou integraci osob, které v ČR po skončení konfliktu setrvají, budou zásadními tématy v budoucích opatřeních v souvislosti s ukončením DO, ke kterému dojde nejpozději v roce 2025.   Pro případ opětovné eskalace konfliktu znovuaktivace Fáze 1. ______________________ Směrnice 2001/55/ES o pravidlech poskytování dočasné ochrany v případě hromadného přílivu vysídlených osob a opatření k zajištění rovnováhy mezi členskými státy EU při vynakládání úsilí </vt:lpstr>
      <vt:lpstr>Vize: Držitelům DO je zajištěn přístup k ochraně před všemi druhy násilí, včetně domácího násilí, násilí na dětech a násilí z nenávisti. Všem uprchlíkům je garantováno právo na registraci. Je veden aktivní boj proti dezinformacím namířeným ke stigmatizaci příslušníků ukrajinské menšiny a vytváření společenského napětí. Je pravidelně monitorována bezpečnostní situace.   V oblasti bezpečí je i nadále nezbytné zajišťovat základní evidenci a identifikaci držitelů DO, aby bylo možné udržovat rámcový přehled o počtu osob na území ČR, zejména z hlediska možností naplnění potřeb zranitelných osob a plánování dalších opatření v oblasti integrace (zdravotní péče, vzdělávání, zaměstnávání, bydlení, apod.). S vývojem situace nabývá též na významu osvěta a podpora cílové skupiny v oblastech kyberbezpečí a boje proti dezinformacím.</vt:lpstr>
      <vt:lpstr>Vize: Držitelé DO mají přístup k důstojnému bydlení, jsou aktivně podporováni v přechodu z nouzového ubytování, v udržení bydlení, je jim poskytována podpora ve formě poradenství, případně dávkové a materiální podpory.   V oblasti bydlení je nezbytné i nadále vyvíjet opatření k vytváření podmínek pro zajištění důstojného bydlení zranitelných a subzranitelných skupin obyvatel, podporovat je v udržení bydlení, případně poskytovat nouzové ubytování. Je třeba podporovat přechod držitelů DO z nouzového ubytování do běžného bydlení, a to formou podpory a provázení ubytovaných osob, a tím účinně předcházet vzniku sociálně vyloučených lokalit a bezdomovectví. Osobám, které setrvávají v nouzovém ubytování, je třeba poskytovat dostatečnou podporu v zajištění jejich základních práv, mimo jiné formou standardizace kvality ubytování. Zvláštní pozornost je třeba věnovat zajištění vhodného a bezpečného bydlení nezletilým bez doprovodu, mladým dospělým, rodinám, osobám s postižením a dalším zranitelným skupinám. </vt:lpstr>
      <vt:lpstr>Vize: Dětem a mladistvým držitelům DO je umožněno naplnění práva na vzdělání ve všech stupních, včetně vzdělávání dětí se speciálními potřebami. Je zajištěna adekvátní jazyková příprava a podpora dětí, rodin i škol. Děti jsou aktivně podporovány v začlenění do kolektivu, včetně mimoškolních aktivit.   Pro oblast vzdělávání je klíčovým krokem zajištění práva ukrajinských dětí na vzdělávání (od předškolního až po vysokoškolské), za současné podpory dětí, rodin, škol i komunit. Pro úspěšnou integraci dětí do vzdělávání je vhodné nadále podporovat aktivity na zlepšování znalosti českého jazyka a jazykovou výuku garantovat jako povinnou. Ve vztahu k rodičům je třeba působit formou osvěty, sdílení a účinného zprostředkování informací o českém systému vzdělávání, právech a povinnostech, stejně jako o možných zdrojích podpory. Velmi se osvědčila též pozice ukrajinského asistenta pedagoga a je vhodné ji nadále využívat jako specifický nástroj podpory tam, kde bude vyhodnocena nutná potřeba. Je nutné se zaměřit na prevenci a řešení šikany, práci s dětským kolektivem a vzdělávání personálu škol a pracovníků institucí zajištujících volnočasové aktivity. </vt:lpstr>
      <vt:lpstr>Vize: Držitelům DO je umožněn vstup do systému zdravotního pojištění a zdravotní péče ČR, včetně specializované péče v případě potřeby. Je zajištěna dostatečná osvěta o možnostech ochrany zdraví a prevence.  Pro oblast zdraví je jako klíčová priorita stanoveno zajištění dostupnosti primární péče pro držitele DO, udržení stávajícího vstřícného systému přístupu do veřejného zdravotního pojištění, podpora interkulturního vzdělávání zdravotnického personálu, podpora tlumočnických a interkulturních služeb. Je zároveň třeba pokračovat v osvětě ukrajinských uprchlíků o systému zdravotních služeb v ČR.  Zvláštní pozornost je třeba věnovat problematice HIV/AIDS, a to v rovině prevence, edukace i nabídky služeb, a také prevenci ve vztahu ke zneužívání návykových látek. V rámci podpory zdraví ukrajinských uprchlíků je vhodné udržovat i nadále mezinárodní spolupráci v oblasti humanitární pomoci a poskytování zdravotních služeb. V oblasti duševního zdraví je spatřováno vysoké riziko ohrožení ukrajinských obyvatel vlivem dlouhodobě stresující a traumatizující situace. </vt:lpstr>
      <vt:lpstr>Vize: Jsou vytvořeny dostatečné podmínky pro vstup držitelů DO na trh práce, včetně jazykové podpory, ochrany před pracovním vykořisťováním, možností uplatnění vlastní kvalifikace a sladění pracovního a rodinného života.   Klíčovým předpokladem pro zapojení držitelů DO do pracovního procesu je znalost českého jazyka pro běžné dorozumění a požadavky dané profese. Jazykovou přípravu je třeba monitorovat z hlediska dostupnosti, směrem ke zvýšení plošné dostupnosti z hlediska úrovně a formy vzdělávání. Pro držitele DO je nutné zajistit ochranu před pracovním vykořisťováním nebo zneužíváním, a to zvýšením přístupnosti důstojného zaměstnávání, se specifickým zřetelem k zaměstnávání mladistvých, omezení agenturního zaměstnávání. Podpora držitelů DO bude zajištěna též formou osvěty a individuální podpory zaměstnanců. Specifickou podporu je třeba věnovat zaměstnávání zranitelných osob a slaďování podmínek rodinného pracovního života, včetně rozvoje pracovních podmínek, služeb péče o děti a osvěty v dané oblasti. </vt:lpstr>
      <vt:lpstr>Vize: Držitelům DO je zajištěna taková forma sociální ochrany, která jim umožní vést důstojný život v bezpečném prostředí a garantuje uspokojení základních životních potřeb, při současné podpoře vlastní aktivity držitelů DO. Přístup do systému dávkové podpory a sociálních služeb odpovídá principům sociální spravedlnosti.   V rámci sociální ochrany je nezbytné zajistit v první řadě podporu zranitelných a ohrožených skupin migrantů. Jejich situaci je třeba monitorovat a průběžně působit formou osvěty vůči těmto skupinám obyvatel o dosažitelnosti a nabídce sociálních služeb a sociální práce. Sociální práci je třeba posílit zejména v oblastech s vyšší koncentrací migrantů, a to včetně preventivních sociálních služeb. Cílenou podporu je třeba věnovat dětem a mladistvým, včetně nezletilých bez doprovodu zákonného zástupce. V rámci ochrany dětí je nutné usilovat o identifikaci a zajištění ochrany dětí jako prevence obchodu s dětmi a jejich zneužívání. Pro zpřístupnění služeb je potřeba zvyšovat povědomí cílové skupiny o podpůrných službách. Zranitelné skupiny dle vymezení Lex Ukrajina V. Mezi ohrožené lze zahrnout všechny osoby, které jsou jakýmkoliv způsobem (zdravotně, psychicky, sociálně) znevýhodněny v přístupu k zaměstnání, samostatnému bydlení, službám, apod. Bude se jednat zejména o osoby na hraně zranitelnosti.  </vt:lpstr>
      <vt:lpstr>Vize: Držitelé DO jsou dostatečně a srozumitelně informováni o možnostech podpory v České republice, o svých právech a povinnostech. Veřejnost má k dispozici srozumitelné informace o potřebné podpoře válečných uprchlíků. Je podporován boj proti dezinformacím a společenskému napětí.   Základním cílem v oblasti osvěty a komunikace je posílení povědomí ukrajinských občanů o dostupných formách podpory v ČR a zároveň plná osvěta osob s dočasnou ochranou o jejich podmínkách a povinnostech vůči českému právnímu řádu. Je žádoucí, aby existovalo jednotné webové prostředí a informační materiály srozumitelné pro cílovou skupinu a pro poskytovatele služeb. Vzhledem k dynamice situace je nutné, aby byly pravidelně aktualizovány rezortní informace a zejména všechny změny byly komunikovány s dostatečným předstihem. Informační portál, linky a online platformy a komunikační kanály by měly být stabilizované a udržitelné. Zvláštní formy komunikace musí být voleny pro informovanost dětí a mladistvých, případně dalších zranitelných skupin.    </vt:lpstr>
      <vt:lpstr>Vize: Podpora držitelů DO je koordinována na národní i místní úrovni tak, aby činnost veřejného i soukromého sektoru byla synergická a podpora poskytovaná držitelům DO efektivní a ucelená.   Vzhledem k přesahovosti agendy dočasné ochrany je důsledná koordinace aktivit rezortů, soukromé a neziskové sféry nezbytným předpokladem adaptace a integrace. Koordinace musí probíhat také z hlediska tematických pracovních skupin s aktivním zapojením cílové skupiny držitelů DO. Na úrovni krajů je též potřebná stabilizace fungování center na podporu integrace cizinců jako systémové složky určené ke koordinaci adaptace a integrace na území každého kraje a ukotvení pozice krajských koordinátorů adaptace a integrace. Je třeba monitorovat přijímaná opatření a jejich efektivitu, sdílet příklady dobré praxe a podporovat aktivní zapojení cílové skupiny. Součástí je též podpora a rozvoj informačních systémů.  </vt:lpstr>
      <vt:lpstr> Zajištění dostatečných kapacit jazykové přípravy dospělých i dětí, na všech úrovních obtížnosti, umožňující plnohodnotné začlenění do pracovního, studijního i společenského života,  podpora držitelů DO v přesunu do standardního bydlení s cílem předejít rozvoji segregace a vzniku sociálně vyloučených lokalit,  podpora držitelů DO v zařazení na trh práce v různých kvalifikačních úrovních, za současné modifikace demotivační dávkové podpory,  legislativní ukotvení důstojné a motivační dávkové podpory držitelů DO,  zvýšení ochrany držitelů DO před zneužíváním a vykořisťováním na trhu práce,   </vt:lpstr>
      <vt:lpstr> podpora dětí, rodičů a škol v úspěšném zařazení dětí do povinné i navazující školní docházky,  podpora mladistvých a mladých dospělých ve studijním nebo pracovním uplatněné bezpečnou formou, zvýšení dostupnosti podpůrných služeb pro tuto skupinu,  zajištění dostatečných kapacit terénních a ambulantních sociálních, zdravotních, zdravotně sociálních a navazujících služeb,  posílení informovanosti držitelů DO směrem k orientaci v podmínkách ČR a v možnosti uplatnění vlastních práv,  prevence zvyšování společenského napětí formou pozitivní komunikace priorit vlády v oblasti adaptace a integrace s důrazem na benefity pro většinovou společnost. </vt:lpstr>
      <vt:lpstr>Uplynulé období můžeme rozdělit do tří fází podle dynamiky příchodu držitelů DO:  První fáze je březen a duben 2022, kdy v ČR bylo registrováno přes 316 tisíc osob. Ve druhé fázi v průběhu května a června 2022 se měsíční příchody postupně zpomalovaly ze 42 na 24 tisíc osob měsíčně. Ve třetí fázi, od července 2022 doposud (květen 2024), se přírůstky ustálily na počtu cca 5 - 6 tisíc osob měsíčně.  Další osoby hledající v ČR bezpečí budou nadále přicházet, a to v návaznosti na délku a vývoj vojenské agrese Ruské federace na Ukrajině.  S počtem 3 400 osob s dočasnou ochranou na 100 tisíc obyvatel je ČR v relativním porovnání největším příjemcem držitelů DO z Ukrajiny v Evropské unii.  Na druhém místě je Estonsko (2 660 osob s dočasnou ochranou na 100 tisíc obyvatel) a dále Polsko (2 579 osob s dočasnou ochranou na 100 tisíc obyvatel).    </vt:lpstr>
      <vt:lpstr>Prezentace aplikace PowerPoint</vt:lpstr>
      <vt:lpstr>Priority 2024+ představují rámec a definované oblasti pro 2024 a následující. V reakci na aktuální legislativní změny a jejich dopady, případně v reakci na vývoj ruské agrese na Ukrajině a přílivu držitelů DO do ČR a další prioritní témata v ČR může dojít k aktualizaci Priorit 2024+ a definovaných priorit a opatření, tak aby dokument na tyto změny mohl adekvátně reagovat. </vt:lpstr>
      <vt:lpstr>Důležité odkazy a zdroje</vt:lpstr>
      <vt:lpstr>Prezentace aplikace PowerPoint</vt:lpstr>
    </vt:vector>
  </TitlesOfParts>
  <Company>KULK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ADAPTACE A INTEGRACE DRŽITELŮ DOČASNÉ OCHRANY 2024+</dc:title>
  <dc:creator>Lebeda Aleš</dc:creator>
  <cp:lastModifiedBy>Lebeda Aleš</cp:lastModifiedBy>
  <cp:revision>6</cp:revision>
  <cp:lastPrinted>2024-05-13T11:20:27Z</cp:lastPrinted>
  <dcterms:created xsi:type="dcterms:W3CDTF">2024-05-10T09:24:48Z</dcterms:created>
  <dcterms:modified xsi:type="dcterms:W3CDTF">2024-06-17T13:39:10Z</dcterms:modified>
</cp:coreProperties>
</file>